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7" r:id="rId3"/>
    <p:sldId id="258" r:id="rId4"/>
    <p:sldId id="259" r:id="rId5"/>
    <p:sldId id="260" r:id="rId6"/>
    <p:sldId id="261" r:id="rId7"/>
    <p:sldId id="265" r:id="rId8"/>
    <p:sldId id="266" r:id="rId9"/>
    <p:sldId id="267" r:id="rId10"/>
    <p:sldId id="268" r:id="rId11"/>
    <p:sldId id="269" r:id="rId12"/>
    <p:sldId id="270" r:id="rId13"/>
    <p:sldId id="271" r:id="rId14"/>
    <p:sldId id="272" r:id="rId15"/>
    <p:sldId id="262" r:id="rId16"/>
    <p:sldId id="294" r:id="rId17"/>
    <p:sldId id="263" r:id="rId18"/>
    <p:sldId id="298" r:id="rId19"/>
    <p:sldId id="264" r:id="rId20"/>
    <p:sldId id="273" r:id="rId21"/>
    <p:sldId id="292" r:id="rId22"/>
    <p:sldId id="293" r:id="rId23"/>
    <p:sldId id="295" r:id="rId24"/>
    <p:sldId id="296" r:id="rId25"/>
    <p:sldId id="291"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9" r:id="rId43"/>
    <p:sldId id="290"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0 - Introduction" id="{37AF28A0-8FC9-4BB0-B26E-0AC337BBB010}">
          <p14:sldIdLst>
            <p14:sldId id="256"/>
            <p14:sldId id="257"/>
            <p14:sldId id="258"/>
          </p14:sldIdLst>
        </p14:section>
        <p14:section name="2.0 - Cross-Sectional Analysis" id="{AF527CA7-59E1-4C5E-8F0D-7513C7AA53AF}">
          <p14:sldIdLst>
            <p14:sldId id="259"/>
            <p14:sldId id="260"/>
            <p14:sldId id="261"/>
            <p14:sldId id="265"/>
            <p14:sldId id="266"/>
            <p14:sldId id="267"/>
            <p14:sldId id="268"/>
            <p14:sldId id="269"/>
            <p14:sldId id="270"/>
            <p14:sldId id="271"/>
            <p14:sldId id="272"/>
            <p14:sldId id="262"/>
            <p14:sldId id="294"/>
            <p14:sldId id="263"/>
            <p14:sldId id="298"/>
            <p14:sldId id="264"/>
            <p14:sldId id="273"/>
            <p14:sldId id="292"/>
            <p14:sldId id="293"/>
            <p14:sldId id="295"/>
            <p14:sldId id="296"/>
          </p14:sldIdLst>
        </p14:section>
        <p14:section name="Future Development" id="{20176FF0-4248-465F-842D-69DEF393F048}">
          <p14:sldIdLst>
            <p14:sldId id="291"/>
          </p14:sldIdLst>
        </p14:section>
        <p14:section name="AeroComBAT Cards" id="{88A7A0FC-107C-4627-B869-191B2A3ED5BF}">
          <p14:sldIdLst>
            <p14:sldId id="274"/>
            <p14:sldId id="275"/>
            <p14:sldId id="276"/>
            <p14:sldId id="277"/>
            <p14:sldId id="278"/>
            <p14:sldId id="279"/>
            <p14:sldId id="280"/>
            <p14:sldId id="281"/>
            <p14:sldId id="282"/>
            <p14:sldId id="283"/>
            <p14:sldId id="284"/>
            <p14:sldId id="285"/>
            <p14:sldId id="286"/>
            <p14:sldId id="287"/>
            <p14:sldId id="288"/>
            <p14:sldId id="289"/>
            <p14:sldId id="299"/>
            <p14:sldId id="29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n Names" initials="BN" lastIdx="1" clrIdx="0">
    <p:extLst>
      <p:ext uri="{19B8F6BF-5375-455C-9EA6-DF929625EA0E}">
        <p15:presenceInfo xmlns:p15="http://schemas.microsoft.com/office/powerpoint/2012/main" userId="Ben Name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03" autoAdjust="0"/>
    <p:restoredTop sz="94660"/>
  </p:normalViewPr>
  <p:slideViewPr>
    <p:cSldViewPr snapToGrid="0">
      <p:cViewPr varScale="1">
        <p:scale>
          <a:sx n="117" d="100"/>
          <a:sy n="117" d="100"/>
        </p:scale>
        <p:origin x="84" y="3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3/18/2021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3/18/2021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3/18/2021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6707" y="1007048"/>
            <a:ext cx="11418586" cy="51399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3/18/2021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
        <p:nvSpPr>
          <p:cNvPr id="11" name="Title 1">
            <a:extLst>
              <a:ext uri="{FF2B5EF4-FFF2-40B4-BE49-F238E27FC236}">
                <a16:creationId xmlns:a16="http://schemas.microsoft.com/office/drawing/2014/main" id="{9BBED04C-36C9-4C0E-98B4-2CC6EC1F9917}"/>
              </a:ext>
            </a:extLst>
          </p:cNvPr>
          <p:cNvSpPr>
            <a:spLocks noGrp="1"/>
          </p:cNvSpPr>
          <p:nvPr>
            <p:ph type="title"/>
          </p:nvPr>
        </p:nvSpPr>
        <p:spPr>
          <a:xfrm>
            <a:off x="2231136" y="183222"/>
            <a:ext cx="7729728" cy="545881"/>
          </a:xfrm>
        </p:spPr>
        <p:txBody>
          <a:bodyPr/>
          <a:lstStyle/>
          <a:p>
            <a:r>
              <a:rPr lang="en-US"/>
              <a:t>Click to edit Master title style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3/18/2021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31136" y="183222"/>
            <a:ext cx="7729728" cy="54588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73340" y="1087613"/>
            <a:ext cx="5580344" cy="50352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1087613"/>
            <a:ext cx="5578353" cy="50352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3/18/2021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44F43392-BEFB-4782-9832-368BF8089013}"/>
              </a:ext>
            </a:extLst>
          </p:cNvPr>
          <p:cNvSpPr>
            <a:spLocks noGrp="1"/>
          </p:cNvSpPr>
          <p:nvPr>
            <p:ph sz="half" idx="14"/>
          </p:nvPr>
        </p:nvSpPr>
        <p:spPr>
          <a:xfrm>
            <a:off x="273340" y="1514600"/>
            <a:ext cx="5580344" cy="459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3">
            <a:extLst>
              <a:ext uri="{FF2B5EF4-FFF2-40B4-BE49-F238E27FC236}">
                <a16:creationId xmlns:a16="http://schemas.microsoft.com/office/drawing/2014/main" id="{E56B8811-E0B5-4721-8C87-B646A8725D46}"/>
              </a:ext>
            </a:extLst>
          </p:cNvPr>
          <p:cNvSpPr>
            <a:spLocks noGrp="1"/>
          </p:cNvSpPr>
          <p:nvPr>
            <p:ph sz="half" idx="2"/>
          </p:nvPr>
        </p:nvSpPr>
        <p:spPr>
          <a:xfrm>
            <a:off x="6338315" y="1514601"/>
            <a:ext cx="5578353" cy="4592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p:cNvSpPr>
            <a:spLocks noGrp="1"/>
          </p:cNvSpPr>
          <p:nvPr>
            <p:ph type="body" idx="1"/>
          </p:nvPr>
        </p:nvSpPr>
        <p:spPr>
          <a:xfrm>
            <a:off x="271348" y="1018420"/>
            <a:ext cx="5578353" cy="406781"/>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p:cNvSpPr>
            <a:spLocks noGrp="1"/>
          </p:cNvSpPr>
          <p:nvPr>
            <p:ph type="body" sz="quarter" idx="13"/>
          </p:nvPr>
        </p:nvSpPr>
        <p:spPr>
          <a:xfrm>
            <a:off x="6334332" y="1015812"/>
            <a:ext cx="5586320" cy="406781"/>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3/18/2021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2" name="Title 1">
            <a:extLst>
              <a:ext uri="{FF2B5EF4-FFF2-40B4-BE49-F238E27FC236}">
                <a16:creationId xmlns:a16="http://schemas.microsoft.com/office/drawing/2014/main" id="{D3F37B8B-E55E-4DBD-BAEA-1B125C4BEF9A}"/>
              </a:ext>
            </a:extLst>
          </p:cNvPr>
          <p:cNvSpPr>
            <a:spLocks noGrp="1"/>
          </p:cNvSpPr>
          <p:nvPr>
            <p:ph type="title"/>
          </p:nvPr>
        </p:nvSpPr>
        <p:spPr>
          <a:xfrm>
            <a:off x="2231136" y="183222"/>
            <a:ext cx="7729728" cy="545881"/>
          </a:xfrm>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3/18/2021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3/18/2021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340377" y="804672"/>
            <a:ext cx="5607246"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3/18/2021</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3/18/2021</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86707" y="2231047"/>
            <a:ext cx="11418586" cy="391597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3/18/2021</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pic>
        <p:nvPicPr>
          <p:cNvPr id="8" name="Picture 7" descr="Chart, surface chart&#10;&#10;Description automatically generated">
            <a:extLst>
              <a:ext uri="{FF2B5EF4-FFF2-40B4-BE49-F238E27FC236}">
                <a16:creationId xmlns:a16="http://schemas.microsoft.com/office/drawing/2014/main" id="{8388CBC0-82C5-43B3-B1A1-6C5827B2A8D0}"/>
              </a:ext>
            </a:extLst>
          </p:cNvPr>
          <p:cNvPicPr>
            <a:picLocks noChangeAspect="1"/>
          </p:cNvPicPr>
          <p:nvPr userDrawn="1"/>
        </p:nvPicPr>
        <p:blipFill rotWithShape="1">
          <a:blip r:embed="rId13">
            <a:extLst>
              <a:ext uri="{BEBA8EAE-BF5A-486C-A8C5-ECC9F3942E4B}">
                <a14:imgProps xmlns:a14="http://schemas.microsoft.com/office/drawing/2010/main">
                  <a14:imgLayer r:embed="rId14">
                    <a14:imgEffect>
                      <a14:backgroundRemoval t="9953" b="96479" l="7276" r="95077">
                        <a14:foregroundMark x1="9956" y1="44414" x2="6729" y2="50102"/>
                        <a14:foregroundMark x1="6729" y1="50102" x2="7768" y2="57143"/>
                        <a14:foregroundMark x1="7768" y1="57143" x2="11597" y2="51591"/>
                        <a14:foregroundMark x1="11597" y1="51591" x2="9847" y2="44956"/>
                        <a14:foregroundMark x1="9847" y1="44956" x2="9847" y2="44956"/>
                        <a14:foregroundMark x1="7385" y1="48883" x2="7330" y2="49357"/>
                        <a14:foregroundMark x1="46171" y1="88964" x2="49179" y2="95058"/>
                        <a14:foregroundMark x1="49179" y1="95058" x2="54923" y2="96005"/>
                        <a14:foregroundMark x1="54923" y1="96005" x2="60284" y2="93230"/>
                        <a14:foregroundMark x1="60284" y1="93230" x2="56291" y2="88219"/>
                        <a14:foregroundMark x1="56291" y1="88219" x2="46389" y2="88896"/>
                        <a14:foregroundMark x1="49781" y1="96344" x2="49781" y2="96547"/>
                        <a14:foregroundMark x1="89497" y1="55586" x2="95077" y2="56060"/>
                        <a14:foregroundMark x1="95077" y1="56060" x2="89333" y2="55044"/>
                        <a14:foregroundMark x1="89333" y1="55044" x2="89716" y2="55653"/>
                      </a14:backgroundRemoval>
                    </a14:imgEffect>
                  </a14:imgLayer>
                </a14:imgProps>
              </a:ext>
            </a:extLst>
          </a:blip>
          <a:srcRect l="4465" t="22437" r="1608" b="1732"/>
          <a:stretch/>
        </p:blipFill>
        <p:spPr>
          <a:xfrm>
            <a:off x="10941802" y="190698"/>
            <a:ext cx="1186542" cy="773994"/>
          </a:xfrm>
          <a:prstGeom prst="rect">
            <a:avLst/>
          </a:prstGeom>
        </p:spPr>
      </p:pic>
      <p:sp>
        <p:nvSpPr>
          <p:cNvPr id="7" name="TextBox 6">
            <a:extLst>
              <a:ext uri="{FF2B5EF4-FFF2-40B4-BE49-F238E27FC236}">
                <a16:creationId xmlns:a16="http://schemas.microsoft.com/office/drawing/2014/main" id="{D05E3EBD-660A-496E-A071-90F316B495D8}"/>
              </a:ext>
            </a:extLst>
          </p:cNvPr>
          <p:cNvSpPr txBox="1"/>
          <p:nvPr userDrawn="1"/>
        </p:nvSpPr>
        <p:spPr>
          <a:xfrm>
            <a:off x="10871515" y="-39593"/>
            <a:ext cx="1462267" cy="276999"/>
          </a:xfrm>
          <a:prstGeom prst="rect">
            <a:avLst/>
          </a:prstGeom>
          <a:noFill/>
        </p:spPr>
        <p:txBody>
          <a:bodyPr wrap="square" rtlCol="0">
            <a:spAutoFit/>
          </a:bodyPr>
          <a:lstStyle/>
          <a:p>
            <a:r>
              <a:rPr lang="en-US" sz="1200" dirty="0"/>
              <a:t>AeroComBAT 2.0</a:t>
            </a: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slide" Target="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anaconda.com/"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 Target="slide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D886F2-4399-4BDB-8888-A69CB3A2DC90}"/>
              </a:ext>
            </a:extLst>
          </p:cNvPr>
          <p:cNvSpPr>
            <a:spLocks noGrp="1"/>
          </p:cNvSpPr>
          <p:nvPr>
            <p:ph type="ctrTitle"/>
          </p:nvPr>
        </p:nvSpPr>
        <p:spPr/>
        <p:txBody>
          <a:bodyPr/>
          <a:lstStyle/>
          <a:p>
            <a:r>
              <a:rPr lang="en-US" dirty="0" err="1"/>
              <a:t>AeroCombat</a:t>
            </a:r>
            <a:r>
              <a:rPr lang="en-US" dirty="0"/>
              <a:t> documentation</a:t>
            </a:r>
          </a:p>
        </p:txBody>
      </p:sp>
      <p:sp>
        <p:nvSpPr>
          <p:cNvPr id="9" name="Subtitle 8">
            <a:extLst>
              <a:ext uri="{FF2B5EF4-FFF2-40B4-BE49-F238E27FC236}">
                <a16:creationId xmlns:a16="http://schemas.microsoft.com/office/drawing/2014/main" id="{2AEA1A62-8F46-4753-9E07-09BB1651A235}"/>
              </a:ext>
            </a:extLst>
          </p:cNvPr>
          <p:cNvSpPr>
            <a:spLocks noGrp="1"/>
          </p:cNvSpPr>
          <p:nvPr>
            <p:ph type="subTitle" idx="1"/>
          </p:nvPr>
        </p:nvSpPr>
        <p:spPr/>
        <p:txBody>
          <a:bodyPr/>
          <a:lstStyle/>
          <a:p>
            <a:r>
              <a:rPr lang="en-US" dirty="0"/>
              <a:t>Author: Ben Names</a:t>
            </a:r>
          </a:p>
        </p:txBody>
      </p:sp>
    </p:spTree>
    <p:extLst>
      <p:ext uri="{BB962C8B-B14F-4D97-AF65-F5344CB8AC3E}">
        <p14:creationId xmlns:p14="http://schemas.microsoft.com/office/powerpoint/2010/main" val="5546301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70639E-9235-4437-9466-B516C1F5B75A}"/>
              </a:ext>
            </a:extLst>
          </p:cNvPr>
          <p:cNvSpPr>
            <a:spLocks noGrp="1"/>
          </p:cNvSpPr>
          <p:nvPr>
            <p:ph idx="1"/>
          </p:nvPr>
        </p:nvSpPr>
        <p:spPr>
          <a:xfrm>
            <a:off x="386706" y="1384182"/>
            <a:ext cx="4629911" cy="4102217"/>
          </a:xfrm>
        </p:spPr>
        <p:txBody>
          <a:bodyPr>
            <a:normAutofit lnSpcReduction="10000"/>
          </a:bodyPr>
          <a:lstStyle/>
          <a:p>
            <a:r>
              <a:rPr lang="en-US" dirty="0"/>
              <a:t>Seen right are the box beam stiffness terms compared against that of two codes, NABSA and VABS.</a:t>
            </a:r>
          </a:p>
          <a:p>
            <a:r>
              <a:rPr lang="en-US" dirty="0"/>
              <a:t>AeroComBAT and NABSA consistently show reasonable agreement, which makes sense since AeroComBAT, NABSA and BECAS all share the same formulation/approach</a:t>
            </a:r>
          </a:p>
          <a:p>
            <a:r>
              <a:rPr lang="en-US" dirty="0"/>
              <a:t>There are significant variances between AeroComBAT and VABS, especially WRT the transverse shear terms. While somewhat inexplicable, there is enough of a consistent agreement between BECAS and AeroComBAT to not be too concerned with the inaccuracy in these terms</a:t>
            </a:r>
          </a:p>
        </p:txBody>
      </p:sp>
      <p:sp>
        <p:nvSpPr>
          <p:cNvPr id="3" name="Title 2">
            <a:extLst>
              <a:ext uri="{FF2B5EF4-FFF2-40B4-BE49-F238E27FC236}">
                <a16:creationId xmlns:a16="http://schemas.microsoft.com/office/drawing/2014/main" id="{3CCBADF0-18BD-4C9F-9027-DE3FA3122B2A}"/>
              </a:ext>
            </a:extLst>
          </p:cNvPr>
          <p:cNvSpPr>
            <a:spLocks noGrp="1"/>
          </p:cNvSpPr>
          <p:nvPr>
            <p:ph type="title"/>
          </p:nvPr>
        </p:nvSpPr>
        <p:spPr>
          <a:xfrm>
            <a:off x="1722539" y="183222"/>
            <a:ext cx="8973424" cy="545881"/>
          </a:xfrm>
        </p:spPr>
        <p:txBody>
          <a:bodyPr>
            <a:normAutofit fontScale="90000"/>
          </a:bodyPr>
          <a:lstStyle/>
          <a:p>
            <a:r>
              <a:rPr lang="en-US" dirty="0"/>
              <a:t>2.2.2 – Cross-Sectional Stiffness Verification</a:t>
            </a:r>
          </a:p>
        </p:txBody>
      </p:sp>
      <p:sp>
        <p:nvSpPr>
          <p:cNvPr id="4" name="Rectangle 3">
            <a:extLst>
              <a:ext uri="{FF2B5EF4-FFF2-40B4-BE49-F238E27FC236}">
                <a16:creationId xmlns:a16="http://schemas.microsoft.com/office/drawing/2014/main" id="{0F66C712-73C0-4C26-80F9-7DA91C590F26}"/>
              </a:ext>
            </a:extLst>
          </p:cNvPr>
          <p:cNvSpPr/>
          <p:nvPr/>
        </p:nvSpPr>
        <p:spPr>
          <a:xfrm>
            <a:off x="179614" y="183222"/>
            <a:ext cx="1431072" cy="545881"/>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Verification</a:t>
            </a:r>
          </a:p>
        </p:txBody>
      </p:sp>
      <p:pic>
        <p:nvPicPr>
          <p:cNvPr id="10" name="B1ValidResults.png" descr="B1ValidResults.png">
            <a:extLst>
              <a:ext uri="{FF2B5EF4-FFF2-40B4-BE49-F238E27FC236}">
                <a16:creationId xmlns:a16="http://schemas.microsoft.com/office/drawing/2014/main" id="{E67B9DD5-FDD1-43B7-9F21-B372FE24817E}"/>
              </a:ext>
            </a:extLst>
          </p:cNvPr>
          <p:cNvPicPr>
            <a:picLocks noChangeAspect="1"/>
          </p:cNvPicPr>
          <p:nvPr/>
        </p:nvPicPr>
        <p:blipFill>
          <a:blip r:embed="rId2"/>
          <a:stretch>
            <a:fillRect/>
          </a:stretch>
        </p:blipFill>
        <p:spPr>
          <a:xfrm>
            <a:off x="5152983" y="2171358"/>
            <a:ext cx="6967891" cy="1125855"/>
          </a:xfrm>
          <a:prstGeom prst="rect">
            <a:avLst/>
          </a:prstGeom>
          <a:ln w="12700">
            <a:miter lim="400000"/>
          </a:ln>
        </p:spPr>
      </p:pic>
      <p:pic>
        <p:nvPicPr>
          <p:cNvPr id="11" name="Layup1ValidResults.png" descr="Layup1ValidResults.png">
            <a:extLst>
              <a:ext uri="{FF2B5EF4-FFF2-40B4-BE49-F238E27FC236}">
                <a16:creationId xmlns:a16="http://schemas.microsoft.com/office/drawing/2014/main" id="{FE7857E7-E71C-404D-9930-330842BD415A}"/>
              </a:ext>
            </a:extLst>
          </p:cNvPr>
          <p:cNvPicPr>
            <a:picLocks noChangeAspect="1"/>
          </p:cNvPicPr>
          <p:nvPr/>
        </p:nvPicPr>
        <p:blipFill>
          <a:blip r:embed="rId3"/>
          <a:stretch>
            <a:fillRect/>
          </a:stretch>
        </p:blipFill>
        <p:spPr>
          <a:xfrm>
            <a:off x="7081798" y="3294803"/>
            <a:ext cx="5039076" cy="1130676"/>
          </a:xfrm>
          <a:prstGeom prst="rect">
            <a:avLst/>
          </a:prstGeom>
          <a:ln w="12700">
            <a:miter lim="400000"/>
          </a:ln>
        </p:spPr>
      </p:pic>
      <p:pic>
        <p:nvPicPr>
          <p:cNvPr id="16" name="Layup2ValidResults.png" descr="Layup2ValidResults.png">
            <a:extLst>
              <a:ext uri="{FF2B5EF4-FFF2-40B4-BE49-F238E27FC236}">
                <a16:creationId xmlns:a16="http://schemas.microsoft.com/office/drawing/2014/main" id="{54E11163-03B5-42B3-A369-4127E08D7430}"/>
              </a:ext>
            </a:extLst>
          </p:cNvPr>
          <p:cNvPicPr>
            <a:picLocks noChangeAspect="1"/>
          </p:cNvPicPr>
          <p:nvPr/>
        </p:nvPicPr>
        <p:blipFill>
          <a:blip r:embed="rId4"/>
          <a:stretch>
            <a:fillRect/>
          </a:stretch>
        </p:blipFill>
        <p:spPr>
          <a:xfrm>
            <a:off x="5152983" y="4420657"/>
            <a:ext cx="6967891" cy="1125855"/>
          </a:xfrm>
          <a:prstGeom prst="rect">
            <a:avLst/>
          </a:prstGeom>
          <a:ln w="12700">
            <a:miter lim="400000"/>
          </a:ln>
        </p:spPr>
      </p:pic>
      <p:pic>
        <p:nvPicPr>
          <p:cNvPr id="17" name="Layup3ValidResults.png" descr="Layup3ValidResults.png">
            <a:extLst>
              <a:ext uri="{FF2B5EF4-FFF2-40B4-BE49-F238E27FC236}">
                <a16:creationId xmlns:a16="http://schemas.microsoft.com/office/drawing/2014/main" id="{3D6048F9-4CCC-4388-990A-C6DE6A499BDE}"/>
              </a:ext>
            </a:extLst>
          </p:cNvPr>
          <p:cNvPicPr>
            <a:picLocks noChangeAspect="1"/>
          </p:cNvPicPr>
          <p:nvPr/>
        </p:nvPicPr>
        <p:blipFill>
          <a:blip r:embed="rId5"/>
          <a:stretch>
            <a:fillRect/>
          </a:stretch>
        </p:blipFill>
        <p:spPr>
          <a:xfrm>
            <a:off x="3238149" y="5548923"/>
            <a:ext cx="8882725" cy="1125855"/>
          </a:xfrm>
          <a:prstGeom prst="rect">
            <a:avLst/>
          </a:prstGeom>
          <a:ln w="12700">
            <a:miter lim="400000"/>
          </a:ln>
        </p:spPr>
      </p:pic>
    </p:spTree>
    <p:extLst>
      <p:ext uri="{BB962C8B-B14F-4D97-AF65-F5344CB8AC3E}">
        <p14:creationId xmlns:p14="http://schemas.microsoft.com/office/powerpoint/2010/main" val="3095370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Layup3CrossSection.png" descr="Layup3CrossSection.png">
            <a:extLst>
              <a:ext uri="{FF2B5EF4-FFF2-40B4-BE49-F238E27FC236}">
                <a16:creationId xmlns:a16="http://schemas.microsoft.com/office/drawing/2014/main" id="{D8BF97A6-254A-4F58-8C09-64668BCCBEE2}"/>
              </a:ext>
            </a:extLst>
          </p:cNvPr>
          <p:cNvPicPr>
            <a:picLocks noChangeAspect="1"/>
          </p:cNvPicPr>
          <p:nvPr/>
        </p:nvPicPr>
        <p:blipFill>
          <a:blip r:embed="rId2"/>
          <a:stretch>
            <a:fillRect/>
          </a:stretch>
        </p:blipFill>
        <p:spPr>
          <a:xfrm>
            <a:off x="6434356" y="1087613"/>
            <a:ext cx="5184437" cy="2888821"/>
          </a:xfrm>
          <a:prstGeom prst="rect">
            <a:avLst/>
          </a:prstGeom>
          <a:ln w="12700" cap="flat">
            <a:noFill/>
            <a:miter lim="400000"/>
          </a:ln>
          <a:effectLst/>
        </p:spPr>
      </p:pic>
      <p:pic>
        <p:nvPicPr>
          <p:cNvPr id="8" name="Layup3SolidBeam.png" descr="Layup3SolidBeam.png">
            <a:extLst>
              <a:ext uri="{FF2B5EF4-FFF2-40B4-BE49-F238E27FC236}">
                <a16:creationId xmlns:a16="http://schemas.microsoft.com/office/drawing/2014/main" id="{DFF32E01-AAD8-4D42-AAD0-9D465AB330E3}"/>
              </a:ext>
            </a:extLst>
          </p:cNvPr>
          <p:cNvPicPr>
            <a:picLocks noChangeAspect="1"/>
          </p:cNvPicPr>
          <p:nvPr/>
        </p:nvPicPr>
        <p:blipFill>
          <a:blip r:embed="rId3"/>
          <a:stretch>
            <a:fillRect/>
          </a:stretch>
        </p:blipFill>
        <p:spPr>
          <a:xfrm>
            <a:off x="6434356" y="3976433"/>
            <a:ext cx="5184437" cy="2366725"/>
          </a:xfrm>
          <a:prstGeom prst="rect">
            <a:avLst/>
          </a:prstGeom>
          <a:ln w="12700" cap="flat">
            <a:noFill/>
            <a:miter lim="400000"/>
          </a:ln>
          <a:effectLst/>
        </p:spPr>
      </p:pic>
      <p:sp>
        <p:nvSpPr>
          <p:cNvPr id="2" name="Title 1">
            <a:extLst>
              <a:ext uri="{FF2B5EF4-FFF2-40B4-BE49-F238E27FC236}">
                <a16:creationId xmlns:a16="http://schemas.microsoft.com/office/drawing/2014/main" id="{8E04A51D-0A9C-4102-8995-1284845E1B5E}"/>
              </a:ext>
            </a:extLst>
          </p:cNvPr>
          <p:cNvSpPr>
            <a:spLocks noGrp="1"/>
          </p:cNvSpPr>
          <p:nvPr>
            <p:ph type="title"/>
          </p:nvPr>
        </p:nvSpPr>
        <p:spPr>
          <a:xfrm>
            <a:off x="1820411" y="183222"/>
            <a:ext cx="8858774" cy="545881"/>
          </a:xfrm>
        </p:spPr>
        <p:txBody>
          <a:bodyPr>
            <a:normAutofit fontScale="90000"/>
          </a:bodyPr>
          <a:lstStyle/>
          <a:p>
            <a:r>
              <a:rPr lang="en-US" dirty="0"/>
              <a:t>2.2.3 – Cross-Sectional Stiffness Verification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DEDF6A-CA99-4508-A19F-B2486E269D6C}"/>
                  </a:ext>
                </a:extLst>
              </p:cNvPr>
              <p:cNvSpPr>
                <a:spLocks noGrp="1"/>
              </p:cNvSpPr>
              <p:nvPr>
                <p:ph sz="half" idx="1"/>
              </p:nvPr>
            </p:nvSpPr>
            <p:spPr/>
            <p:txBody>
              <a:bodyPr/>
              <a:lstStyle/>
              <a:p>
                <a:r>
                  <a:rPr lang="en-US" dirty="0"/>
                  <a:t>For the stress recovery verification, the layup 3 cross-section from </a:t>
                </a:r>
                <a:r>
                  <a:rPr lang="en-US" dirty="0">
                    <a:hlinkClick r:id="rId4" action="ppaction://hlinksldjump"/>
                  </a:rPr>
                  <a:t>Sec. 2.2.2</a:t>
                </a:r>
                <a:r>
                  <a:rPr lang="en-US" dirty="0"/>
                  <a:t> was reused. The beam was re-created using solid CHEXA NASTRAN elements. The beam in NASTRAN was constrained at one end, and a point load of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444, 444, 444444</m:t>
                        </m:r>
                      </m:e>
                    </m:d>
                    <m:r>
                      <a:rPr lang="en-US" b="0" i="1" smtClean="0">
                        <a:latin typeface="Cambria Math" panose="02040503050406030204" pitchFamily="18" charset="0"/>
                      </a:rPr>
                      <m:t>𝑁</m:t>
                    </m:r>
                  </m:oMath>
                </a14:m>
                <a:r>
                  <a:rPr lang="en-US" dirty="0"/>
                  <a:t> was applied to the tip of the beam using an RBE2 element</a:t>
                </a:r>
              </a:p>
              <a:p>
                <a:r>
                  <a:rPr lang="en-US" dirty="0"/>
                  <a:t>The stress from AeroComBAT for the primary 3 tensor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𝑥𝑧</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𝑦</m:t>
                        </m:r>
                        <m:r>
                          <a:rPr lang="en-US" i="1">
                            <a:latin typeface="Cambria Math" panose="02040503050406030204" pitchFamily="18" charset="0"/>
                          </a:rPr>
                          <m:t>𝑧</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𝑧</m:t>
                        </m:r>
                        <m:r>
                          <a:rPr lang="en-US" i="1">
                            <a:latin typeface="Cambria Math" panose="02040503050406030204" pitchFamily="18" charset="0"/>
                          </a:rPr>
                          <m:t>𝑧</m:t>
                        </m:r>
                      </m:sub>
                    </m:sSub>
                  </m:oMath>
                </a14:m>
                <a:r>
                  <a:rPr lang="en-US" dirty="0"/>
                  <a:t> are shown on the next three slides, along with the max normalized error of that stress component WRT NASTRAN</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𝑒𝑟𝑟𝑜𝑟</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𝑁𝐴𝑆𝑇𝑅𝐴𝑁</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𝐴𝑒𝑟𝑜𝐶𝑜𝑚𝐵𝐴𝑇</m:t>
                            </m:r>
                          </m:sub>
                        </m:sSub>
                      </m:num>
                      <m:den>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𝑁𝐴𝑆𝑇𝑅𝐴𝑁</m:t>
                                    </m:r>
                                  </m:sub>
                                </m:sSub>
                              </m:e>
                            </m:d>
                          </m:e>
                        </m:func>
                      </m:den>
                    </m:f>
                    <m:r>
                      <a:rPr lang="en-US" b="0" i="1" smtClean="0">
                        <a:latin typeface="Cambria Math" panose="02040503050406030204" pitchFamily="18" charset="0"/>
                      </a:rPr>
                      <m:t>∗100</m:t>
                    </m:r>
                  </m:oMath>
                </a14:m>
                <a:endParaRPr lang="en-US" dirty="0"/>
              </a:p>
              <a:p>
                <a:r>
                  <a:rPr lang="en-US" dirty="0"/>
                  <a:t>The detailed stress mirrors that produced by NASTRAN within 5% consistently, verifying the accuracy of the </a:t>
                </a:r>
                <a:r>
                  <a:rPr lang="en-US" dirty="0" err="1"/>
                  <a:t>AeroComBAT’s</a:t>
                </a:r>
                <a:r>
                  <a:rPr lang="en-US" dirty="0"/>
                  <a:t> ability to recover detailed stress</a:t>
                </a:r>
              </a:p>
            </p:txBody>
          </p:sp>
        </mc:Choice>
        <mc:Fallback xmlns="">
          <p:sp>
            <p:nvSpPr>
              <p:cNvPr id="3" name="Content Placeholder 2">
                <a:extLst>
                  <a:ext uri="{FF2B5EF4-FFF2-40B4-BE49-F238E27FC236}">
                    <a16:creationId xmlns:a16="http://schemas.microsoft.com/office/drawing/2014/main" id="{CFDEDF6A-CA99-4508-A19F-B2486E269D6C}"/>
                  </a:ext>
                </a:extLst>
              </p:cNvPr>
              <p:cNvSpPr>
                <a:spLocks noGrp="1" noRot="1" noChangeAspect="1" noMove="1" noResize="1" noEditPoints="1" noAdjustHandles="1" noChangeArrowheads="1" noChangeShapeType="1" noTextEdit="1"/>
              </p:cNvSpPr>
              <p:nvPr>
                <p:ph sz="half" idx="1"/>
              </p:nvPr>
            </p:nvSpPr>
            <p:spPr>
              <a:blipFill>
                <a:blip r:embed="rId5"/>
                <a:stretch>
                  <a:fillRect l="-765" t="-605" r="-1093"/>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64EB562A-BAE6-40E0-B2D9-3E58DDBEBC0B}"/>
              </a:ext>
            </a:extLst>
          </p:cNvPr>
          <p:cNvSpPr/>
          <p:nvPr/>
        </p:nvSpPr>
        <p:spPr>
          <a:xfrm>
            <a:off x="179614" y="183222"/>
            <a:ext cx="1431072" cy="545881"/>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Verification</a:t>
            </a:r>
          </a:p>
        </p:txBody>
      </p:sp>
    </p:spTree>
    <p:extLst>
      <p:ext uri="{BB962C8B-B14F-4D97-AF65-F5344CB8AC3E}">
        <p14:creationId xmlns:p14="http://schemas.microsoft.com/office/powerpoint/2010/main" val="3764838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2496AE0F-6682-4AF4-8419-36C2C3A75C08}"/>
                  </a:ext>
                </a:extLst>
              </p:cNvPr>
              <p:cNvSpPr>
                <a:spLocks noGrp="1"/>
              </p:cNvSpPr>
              <p:nvPr>
                <p:ph type="body" idx="1"/>
              </p:nvPr>
            </p:nvSpPr>
            <p:spPr/>
            <p:txBody>
              <a:bodyPr/>
              <a:lstStyle/>
              <a:p>
                <a:r>
                  <a:rPr lang="en-US" dirty="0"/>
                  <a:t>A</a:t>
                </a:r>
                <a:r>
                  <a:rPr lang="en-US" dirty="0" err="1"/>
                  <a:t>eroCombat</a:t>
                </a:r>
                <a:r>
                  <a:rPr lang="en-US" dirty="0"/>
                  <a:t> –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𝑥𝑧</m:t>
                        </m:r>
                      </m:sub>
                    </m:sSub>
                  </m:oMath>
                </a14:m>
                <a:endParaRPr lang="en-US" dirty="0"/>
              </a:p>
            </p:txBody>
          </p:sp>
        </mc:Choice>
        <mc:Fallback xmlns="">
          <p:sp>
            <p:nvSpPr>
              <p:cNvPr id="4" name="Text Placeholder 3">
                <a:extLst>
                  <a:ext uri="{FF2B5EF4-FFF2-40B4-BE49-F238E27FC236}">
                    <a16:creationId xmlns:a16="http://schemas.microsoft.com/office/drawing/2014/main" id="{2496AE0F-6682-4AF4-8419-36C2C3A75C08}"/>
                  </a:ext>
                </a:extLst>
              </p:cNvPr>
              <p:cNvSpPr>
                <a:spLocks noGrp="1" noRot="1" noChangeAspect="1" noMove="1" noResize="1" noEditPoints="1" noAdjustHandles="1" noChangeArrowheads="1" noChangeShapeType="1" noTextEdit="1"/>
              </p:cNvSpPr>
              <p:nvPr>
                <p:ph type="body" idx="1"/>
              </p:nvPr>
            </p:nvSpPr>
            <p:spPr>
              <a:blipFill>
                <a:blip r:embed="rId2"/>
                <a:stretch>
                  <a:fillRect t="-2985" b="-238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4B6E5947-E049-4EF7-B612-5F65C941B4D8}"/>
                  </a:ext>
                </a:extLst>
              </p:cNvPr>
              <p:cNvSpPr>
                <a:spLocks noGrp="1"/>
              </p:cNvSpPr>
              <p:nvPr>
                <p:ph type="body" sz="quarter" idx="13"/>
              </p:nvPr>
            </p:nvSpPr>
            <p:spPr/>
            <p:txBody>
              <a:bodyPr/>
              <a:lstStyle/>
              <a:p>
                <a:r>
                  <a:rPr lang="en-US" dirty="0"/>
                  <a:t>Percent Error –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𝑥𝑧</m:t>
                        </m:r>
                      </m:sub>
                    </m:sSub>
                  </m:oMath>
                </a14:m>
                <a:endParaRPr lang="en-US" dirty="0"/>
              </a:p>
            </p:txBody>
          </p:sp>
        </mc:Choice>
        <mc:Fallback xmlns="">
          <p:sp>
            <p:nvSpPr>
              <p:cNvPr id="5" name="Text Placeholder 4">
                <a:extLst>
                  <a:ext uri="{FF2B5EF4-FFF2-40B4-BE49-F238E27FC236}">
                    <a16:creationId xmlns:a16="http://schemas.microsoft.com/office/drawing/2014/main" id="{4B6E5947-E049-4EF7-B612-5F65C941B4D8}"/>
                  </a:ext>
                </a:extLst>
              </p:cNvPr>
              <p:cNvSpPr>
                <a:spLocks noGrp="1" noRot="1" noChangeAspect="1" noMove="1" noResize="1" noEditPoints="1" noAdjustHandles="1" noChangeArrowheads="1" noChangeShapeType="1" noTextEdit="1"/>
              </p:cNvSpPr>
              <p:nvPr>
                <p:ph type="body" sz="quarter" idx="13"/>
              </p:nvPr>
            </p:nvSpPr>
            <p:spPr>
              <a:blipFill>
                <a:blip r:embed="rId3"/>
                <a:stretch>
                  <a:fillRect t="-3030" b="-25758"/>
                </a:stretch>
              </a:blipFill>
            </p:spPr>
            <p:txBody>
              <a:bodyPr/>
              <a:lstStyle/>
              <a:p>
                <a:r>
                  <a:rPr lang="en-US">
                    <a:noFill/>
                  </a:rPr>
                  <a:t> </a:t>
                </a:r>
              </a:p>
            </p:txBody>
          </p:sp>
        </mc:Fallback>
      </mc:AlternateContent>
      <p:sp>
        <p:nvSpPr>
          <p:cNvPr id="6" name="Title 5">
            <a:extLst>
              <a:ext uri="{FF2B5EF4-FFF2-40B4-BE49-F238E27FC236}">
                <a16:creationId xmlns:a16="http://schemas.microsoft.com/office/drawing/2014/main" id="{BC4AAFC1-12C2-414C-B4D4-A6C4F57E57B8}"/>
              </a:ext>
            </a:extLst>
          </p:cNvPr>
          <p:cNvSpPr>
            <a:spLocks noGrp="1"/>
          </p:cNvSpPr>
          <p:nvPr>
            <p:ph type="title"/>
          </p:nvPr>
        </p:nvSpPr>
        <p:spPr>
          <a:xfrm>
            <a:off x="1697372" y="183222"/>
            <a:ext cx="8872756" cy="545881"/>
          </a:xfrm>
        </p:spPr>
        <p:txBody>
          <a:bodyPr>
            <a:normAutofit fontScale="90000"/>
          </a:bodyPr>
          <a:lstStyle/>
          <a:p>
            <a:r>
              <a:rPr lang="en-US" dirty="0"/>
              <a:t>2.2.4 – Cross-Sectional Stiffness Verification</a:t>
            </a:r>
          </a:p>
        </p:txBody>
      </p:sp>
      <p:sp>
        <p:nvSpPr>
          <p:cNvPr id="7" name="Rectangle 6">
            <a:extLst>
              <a:ext uri="{FF2B5EF4-FFF2-40B4-BE49-F238E27FC236}">
                <a16:creationId xmlns:a16="http://schemas.microsoft.com/office/drawing/2014/main" id="{E2565B8A-C78A-4FCC-9A8E-4EECD527BC32}"/>
              </a:ext>
            </a:extLst>
          </p:cNvPr>
          <p:cNvSpPr/>
          <p:nvPr/>
        </p:nvSpPr>
        <p:spPr>
          <a:xfrm>
            <a:off x="179614" y="183222"/>
            <a:ext cx="1431072" cy="545881"/>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Verification</a:t>
            </a:r>
          </a:p>
        </p:txBody>
      </p:sp>
      <p:pic>
        <p:nvPicPr>
          <p:cNvPr id="18" name="sig_xz_stress_valid.png" descr="sig_xz_stress_valid.png">
            <a:extLst>
              <a:ext uri="{FF2B5EF4-FFF2-40B4-BE49-F238E27FC236}">
                <a16:creationId xmlns:a16="http://schemas.microsoft.com/office/drawing/2014/main" id="{AEA1DF3E-BD98-4826-9BF5-125FD92A510E}"/>
              </a:ext>
            </a:extLst>
          </p:cNvPr>
          <p:cNvPicPr>
            <a:picLocks noGrp="1" noChangeAspect="1"/>
          </p:cNvPicPr>
          <p:nvPr>
            <p:ph sz="half" idx="14"/>
          </p:nvPr>
        </p:nvPicPr>
        <p:blipFill>
          <a:blip r:embed="rId4"/>
          <a:srcRect l="6118" t="5587" r="6118"/>
          <a:stretch>
            <a:fillRect/>
          </a:stretch>
        </p:blipFill>
        <p:spPr>
          <a:xfrm>
            <a:off x="-7345" y="2135188"/>
            <a:ext cx="6140854" cy="3351212"/>
          </a:xfrm>
          <a:prstGeom prst="rect">
            <a:avLst/>
          </a:prstGeom>
          <a:ln w="12700">
            <a:miter lim="400000"/>
          </a:ln>
        </p:spPr>
      </p:pic>
      <p:pic>
        <p:nvPicPr>
          <p:cNvPr id="19" name="sig_xz_stress_valid_error.png" descr="sig_xz_stress_valid_error.png">
            <a:extLst>
              <a:ext uri="{FF2B5EF4-FFF2-40B4-BE49-F238E27FC236}">
                <a16:creationId xmlns:a16="http://schemas.microsoft.com/office/drawing/2014/main" id="{C1A15DBE-837E-4AAE-A19D-6D8421B37AFA}"/>
              </a:ext>
            </a:extLst>
          </p:cNvPr>
          <p:cNvPicPr>
            <a:picLocks noGrp="1" noChangeAspect="1"/>
          </p:cNvPicPr>
          <p:nvPr>
            <p:ph sz="half" idx="2"/>
          </p:nvPr>
        </p:nvPicPr>
        <p:blipFill>
          <a:blip r:embed="rId5"/>
          <a:srcRect l="6916" t="4268" r="8238"/>
          <a:stretch>
            <a:fillRect/>
          </a:stretch>
        </p:blipFill>
        <p:spPr>
          <a:xfrm>
            <a:off x="6060158" y="2135188"/>
            <a:ext cx="6139110" cy="3351212"/>
          </a:xfrm>
          <a:prstGeom prst="rect">
            <a:avLst/>
          </a:prstGeom>
          <a:ln w="12700">
            <a:miter lim="400000"/>
          </a:ln>
        </p:spPr>
      </p:pic>
      <p:sp>
        <p:nvSpPr>
          <p:cNvPr id="20" name="Rectangle 19">
            <a:extLst>
              <a:ext uri="{FF2B5EF4-FFF2-40B4-BE49-F238E27FC236}">
                <a16:creationId xmlns:a16="http://schemas.microsoft.com/office/drawing/2014/main" id="{F1D2E35A-A81B-4F29-B517-1D0508B766D0}"/>
              </a:ext>
            </a:extLst>
          </p:cNvPr>
          <p:cNvSpPr/>
          <p:nvPr/>
        </p:nvSpPr>
        <p:spPr>
          <a:xfrm>
            <a:off x="424801" y="5838738"/>
            <a:ext cx="11417416" cy="755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Despite non-trivial peak stresses in the corners, all error WRT NASTRAN stress is within ~5%</a:t>
            </a:r>
          </a:p>
        </p:txBody>
      </p:sp>
    </p:spTree>
    <p:extLst>
      <p:ext uri="{BB962C8B-B14F-4D97-AF65-F5344CB8AC3E}">
        <p14:creationId xmlns:p14="http://schemas.microsoft.com/office/powerpoint/2010/main" val="83556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2496AE0F-6682-4AF4-8419-36C2C3A75C08}"/>
                  </a:ext>
                </a:extLst>
              </p:cNvPr>
              <p:cNvSpPr>
                <a:spLocks noGrp="1"/>
              </p:cNvSpPr>
              <p:nvPr>
                <p:ph type="body" idx="1"/>
              </p:nvPr>
            </p:nvSpPr>
            <p:spPr/>
            <p:txBody>
              <a:bodyPr/>
              <a:lstStyle/>
              <a:p>
                <a:r>
                  <a:rPr lang="en-US" dirty="0"/>
                  <a:t>A</a:t>
                </a:r>
                <a:r>
                  <a:rPr lang="en-US" dirty="0" err="1"/>
                  <a:t>eroCombat</a:t>
                </a:r>
                <a:r>
                  <a:rPr lang="en-US" dirty="0"/>
                  <a:t> –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𝑥𝑧</m:t>
                        </m:r>
                      </m:sub>
                    </m:sSub>
                  </m:oMath>
                </a14:m>
                <a:endParaRPr lang="en-US" dirty="0"/>
              </a:p>
            </p:txBody>
          </p:sp>
        </mc:Choice>
        <mc:Fallback xmlns="">
          <p:sp>
            <p:nvSpPr>
              <p:cNvPr id="4" name="Text Placeholder 3">
                <a:extLst>
                  <a:ext uri="{FF2B5EF4-FFF2-40B4-BE49-F238E27FC236}">
                    <a16:creationId xmlns:a16="http://schemas.microsoft.com/office/drawing/2014/main" id="{2496AE0F-6682-4AF4-8419-36C2C3A75C08}"/>
                  </a:ext>
                </a:extLst>
              </p:cNvPr>
              <p:cNvSpPr>
                <a:spLocks noGrp="1" noRot="1" noChangeAspect="1" noMove="1" noResize="1" noEditPoints="1" noAdjustHandles="1" noChangeArrowheads="1" noChangeShapeType="1" noTextEdit="1"/>
              </p:cNvSpPr>
              <p:nvPr>
                <p:ph type="body" idx="1"/>
              </p:nvPr>
            </p:nvSpPr>
            <p:spPr>
              <a:blipFill>
                <a:blip r:embed="rId2"/>
                <a:stretch>
                  <a:fillRect t="-2985" b="-238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4B6E5947-E049-4EF7-B612-5F65C941B4D8}"/>
                  </a:ext>
                </a:extLst>
              </p:cNvPr>
              <p:cNvSpPr>
                <a:spLocks noGrp="1"/>
              </p:cNvSpPr>
              <p:nvPr>
                <p:ph type="body" sz="quarter" idx="13"/>
              </p:nvPr>
            </p:nvSpPr>
            <p:spPr/>
            <p:txBody>
              <a:bodyPr/>
              <a:lstStyle/>
              <a:p>
                <a:r>
                  <a:rPr lang="en-US" dirty="0"/>
                  <a:t>Percent Error –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𝑥𝑧</m:t>
                        </m:r>
                      </m:sub>
                    </m:sSub>
                  </m:oMath>
                </a14:m>
                <a:endParaRPr lang="en-US" dirty="0"/>
              </a:p>
            </p:txBody>
          </p:sp>
        </mc:Choice>
        <mc:Fallback xmlns="">
          <p:sp>
            <p:nvSpPr>
              <p:cNvPr id="5" name="Text Placeholder 4">
                <a:extLst>
                  <a:ext uri="{FF2B5EF4-FFF2-40B4-BE49-F238E27FC236}">
                    <a16:creationId xmlns:a16="http://schemas.microsoft.com/office/drawing/2014/main" id="{4B6E5947-E049-4EF7-B612-5F65C941B4D8}"/>
                  </a:ext>
                </a:extLst>
              </p:cNvPr>
              <p:cNvSpPr>
                <a:spLocks noGrp="1" noRot="1" noChangeAspect="1" noMove="1" noResize="1" noEditPoints="1" noAdjustHandles="1" noChangeArrowheads="1" noChangeShapeType="1" noTextEdit="1"/>
              </p:cNvSpPr>
              <p:nvPr>
                <p:ph type="body" sz="quarter" idx="13"/>
              </p:nvPr>
            </p:nvSpPr>
            <p:spPr>
              <a:blipFill>
                <a:blip r:embed="rId3"/>
                <a:stretch>
                  <a:fillRect t="-3030" b="-25758"/>
                </a:stretch>
              </a:blipFill>
            </p:spPr>
            <p:txBody>
              <a:bodyPr/>
              <a:lstStyle/>
              <a:p>
                <a:r>
                  <a:rPr lang="en-US">
                    <a:noFill/>
                  </a:rPr>
                  <a:t> </a:t>
                </a:r>
              </a:p>
            </p:txBody>
          </p:sp>
        </mc:Fallback>
      </mc:AlternateContent>
      <p:sp>
        <p:nvSpPr>
          <p:cNvPr id="6" name="Title 5">
            <a:extLst>
              <a:ext uri="{FF2B5EF4-FFF2-40B4-BE49-F238E27FC236}">
                <a16:creationId xmlns:a16="http://schemas.microsoft.com/office/drawing/2014/main" id="{BC4AAFC1-12C2-414C-B4D4-A6C4F57E57B8}"/>
              </a:ext>
            </a:extLst>
          </p:cNvPr>
          <p:cNvSpPr>
            <a:spLocks noGrp="1"/>
          </p:cNvSpPr>
          <p:nvPr>
            <p:ph type="title"/>
          </p:nvPr>
        </p:nvSpPr>
        <p:spPr>
          <a:xfrm>
            <a:off x="1697372" y="183222"/>
            <a:ext cx="8872756" cy="545881"/>
          </a:xfrm>
        </p:spPr>
        <p:txBody>
          <a:bodyPr>
            <a:normAutofit fontScale="90000"/>
          </a:bodyPr>
          <a:lstStyle/>
          <a:p>
            <a:r>
              <a:rPr lang="en-US" dirty="0"/>
              <a:t>2.2.5 – Cross-Sectional Stiffness Verification</a:t>
            </a:r>
          </a:p>
        </p:txBody>
      </p:sp>
      <p:sp>
        <p:nvSpPr>
          <p:cNvPr id="7" name="Rectangle 6">
            <a:extLst>
              <a:ext uri="{FF2B5EF4-FFF2-40B4-BE49-F238E27FC236}">
                <a16:creationId xmlns:a16="http://schemas.microsoft.com/office/drawing/2014/main" id="{E2565B8A-C78A-4FCC-9A8E-4EECD527BC32}"/>
              </a:ext>
            </a:extLst>
          </p:cNvPr>
          <p:cNvSpPr/>
          <p:nvPr/>
        </p:nvSpPr>
        <p:spPr>
          <a:xfrm>
            <a:off x="179614" y="183222"/>
            <a:ext cx="1431072" cy="545881"/>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Verification</a:t>
            </a:r>
          </a:p>
        </p:txBody>
      </p:sp>
      <p:pic>
        <p:nvPicPr>
          <p:cNvPr id="14" name="sig_yz_stress_valid.png" descr="sig_yz_stress_valid.png">
            <a:extLst>
              <a:ext uri="{FF2B5EF4-FFF2-40B4-BE49-F238E27FC236}">
                <a16:creationId xmlns:a16="http://schemas.microsoft.com/office/drawing/2014/main" id="{2ECE7607-8401-4BDD-B013-DC88A2E96A5F}"/>
              </a:ext>
            </a:extLst>
          </p:cNvPr>
          <p:cNvPicPr>
            <a:picLocks noGrp="1" noChangeAspect="1"/>
          </p:cNvPicPr>
          <p:nvPr>
            <p:ph sz="half" idx="14"/>
          </p:nvPr>
        </p:nvPicPr>
        <p:blipFill>
          <a:blip r:embed="rId4"/>
          <a:srcRect l="5905" t="5689" r="5905"/>
          <a:stretch>
            <a:fillRect/>
          </a:stretch>
        </p:blipFill>
        <p:spPr>
          <a:xfrm>
            <a:off x="-2298" y="2147821"/>
            <a:ext cx="6130760" cy="3325946"/>
          </a:xfrm>
          <a:prstGeom prst="rect">
            <a:avLst/>
          </a:prstGeom>
          <a:ln w="12700">
            <a:miter lim="400000"/>
          </a:ln>
        </p:spPr>
      </p:pic>
      <p:pic>
        <p:nvPicPr>
          <p:cNvPr id="15" name="sig_yz_stress_valid_error.png" descr="sig_yz_stress_valid_error.png">
            <a:extLst>
              <a:ext uri="{FF2B5EF4-FFF2-40B4-BE49-F238E27FC236}">
                <a16:creationId xmlns:a16="http://schemas.microsoft.com/office/drawing/2014/main" id="{213C7967-FC2D-4887-81C9-FC1F1D3FCE60}"/>
              </a:ext>
            </a:extLst>
          </p:cNvPr>
          <p:cNvPicPr>
            <a:picLocks noGrp="1" noChangeAspect="1"/>
          </p:cNvPicPr>
          <p:nvPr>
            <p:ph sz="half" idx="2"/>
          </p:nvPr>
        </p:nvPicPr>
        <p:blipFill>
          <a:blip r:embed="rId5"/>
          <a:srcRect l="7161" t="4532" r="8064"/>
          <a:stretch>
            <a:fillRect/>
          </a:stretch>
        </p:blipFill>
        <p:spPr>
          <a:xfrm>
            <a:off x="6062983" y="2147821"/>
            <a:ext cx="6129018" cy="3325946"/>
          </a:xfrm>
          <a:prstGeom prst="rect">
            <a:avLst/>
          </a:prstGeom>
          <a:ln w="12700">
            <a:miter lim="400000"/>
          </a:ln>
        </p:spPr>
      </p:pic>
      <p:sp>
        <p:nvSpPr>
          <p:cNvPr id="16" name="Rectangle 15">
            <a:extLst>
              <a:ext uri="{FF2B5EF4-FFF2-40B4-BE49-F238E27FC236}">
                <a16:creationId xmlns:a16="http://schemas.microsoft.com/office/drawing/2014/main" id="{3F0ACB5F-A84B-48D6-A732-C49ACBEDAC7B}"/>
              </a:ext>
            </a:extLst>
          </p:cNvPr>
          <p:cNvSpPr/>
          <p:nvPr/>
        </p:nvSpPr>
        <p:spPr>
          <a:xfrm>
            <a:off x="424801" y="5838738"/>
            <a:ext cx="11417416" cy="755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Despite non-trivial peak stresses in the corners, all error WRT NASTRAN stress is within ~5%. Note that because of the laminate nature, stress discontinuities are very visible in the upstanding legs.</a:t>
            </a:r>
          </a:p>
        </p:txBody>
      </p:sp>
    </p:spTree>
    <p:extLst>
      <p:ext uri="{BB962C8B-B14F-4D97-AF65-F5344CB8AC3E}">
        <p14:creationId xmlns:p14="http://schemas.microsoft.com/office/powerpoint/2010/main" val="3231917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2496AE0F-6682-4AF4-8419-36C2C3A75C08}"/>
                  </a:ext>
                </a:extLst>
              </p:cNvPr>
              <p:cNvSpPr>
                <a:spLocks noGrp="1"/>
              </p:cNvSpPr>
              <p:nvPr>
                <p:ph type="body" idx="1"/>
              </p:nvPr>
            </p:nvSpPr>
            <p:spPr/>
            <p:txBody>
              <a:bodyPr/>
              <a:lstStyle/>
              <a:p>
                <a:r>
                  <a:rPr lang="en-US" dirty="0"/>
                  <a:t>A</a:t>
                </a:r>
                <a:r>
                  <a:rPr lang="en-US" dirty="0" err="1"/>
                  <a:t>eroCombat</a:t>
                </a:r>
                <a:r>
                  <a:rPr lang="en-US" dirty="0"/>
                  <a:t> –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𝑥𝑧</m:t>
                        </m:r>
                      </m:sub>
                    </m:sSub>
                  </m:oMath>
                </a14:m>
                <a:endParaRPr lang="en-US" dirty="0"/>
              </a:p>
            </p:txBody>
          </p:sp>
        </mc:Choice>
        <mc:Fallback xmlns="">
          <p:sp>
            <p:nvSpPr>
              <p:cNvPr id="4" name="Text Placeholder 3">
                <a:extLst>
                  <a:ext uri="{FF2B5EF4-FFF2-40B4-BE49-F238E27FC236}">
                    <a16:creationId xmlns:a16="http://schemas.microsoft.com/office/drawing/2014/main" id="{2496AE0F-6682-4AF4-8419-36C2C3A75C08}"/>
                  </a:ext>
                </a:extLst>
              </p:cNvPr>
              <p:cNvSpPr>
                <a:spLocks noGrp="1" noRot="1" noChangeAspect="1" noMove="1" noResize="1" noEditPoints="1" noAdjustHandles="1" noChangeArrowheads="1" noChangeShapeType="1" noTextEdit="1"/>
              </p:cNvSpPr>
              <p:nvPr>
                <p:ph type="body" idx="1"/>
              </p:nvPr>
            </p:nvSpPr>
            <p:spPr>
              <a:blipFill>
                <a:blip r:embed="rId2"/>
                <a:stretch>
                  <a:fillRect t="-2985" b="-238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4B6E5947-E049-4EF7-B612-5F65C941B4D8}"/>
                  </a:ext>
                </a:extLst>
              </p:cNvPr>
              <p:cNvSpPr>
                <a:spLocks noGrp="1"/>
              </p:cNvSpPr>
              <p:nvPr>
                <p:ph type="body" sz="quarter" idx="13"/>
              </p:nvPr>
            </p:nvSpPr>
            <p:spPr/>
            <p:txBody>
              <a:bodyPr/>
              <a:lstStyle/>
              <a:p>
                <a:r>
                  <a:rPr lang="en-US" dirty="0"/>
                  <a:t>Percent Error –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𝑥𝑧</m:t>
                        </m:r>
                      </m:sub>
                    </m:sSub>
                  </m:oMath>
                </a14:m>
                <a:endParaRPr lang="en-US" dirty="0"/>
              </a:p>
            </p:txBody>
          </p:sp>
        </mc:Choice>
        <mc:Fallback xmlns="">
          <p:sp>
            <p:nvSpPr>
              <p:cNvPr id="5" name="Text Placeholder 4">
                <a:extLst>
                  <a:ext uri="{FF2B5EF4-FFF2-40B4-BE49-F238E27FC236}">
                    <a16:creationId xmlns:a16="http://schemas.microsoft.com/office/drawing/2014/main" id="{4B6E5947-E049-4EF7-B612-5F65C941B4D8}"/>
                  </a:ext>
                </a:extLst>
              </p:cNvPr>
              <p:cNvSpPr>
                <a:spLocks noGrp="1" noRot="1" noChangeAspect="1" noMove="1" noResize="1" noEditPoints="1" noAdjustHandles="1" noChangeArrowheads="1" noChangeShapeType="1" noTextEdit="1"/>
              </p:cNvSpPr>
              <p:nvPr>
                <p:ph type="body" sz="quarter" idx="13"/>
              </p:nvPr>
            </p:nvSpPr>
            <p:spPr>
              <a:blipFill>
                <a:blip r:embed="rId3"/>
                <a:stretch>
                  <a:fillRect t="-3030" b="-25758"/>
                </a:stretch>
              </a:blipFill>
            </p:spPr>
            <p:txBody>
              <a:bodyPr/>
              <a:lstStyle/>
              <a:p>
                <a:r>
                  <a:rPr lang="en-US">
                    <a:noFill/>
                  </a:rPr>
                  <a:t> </a:t>
                </a:r>
              </a:p>
            </p:txBody>
          </p:sp>
        </mc:Fallback>
      </mc:AlternateContent>
      <p:sp>
        <p:nvSpPr>
          <p:cNvPr id="6" name="Title 5">
            <a:extLst>
              <a:ext uri="{FF2B5EF4-FFF2-40B4-BE49-F238E27FC236}">
                <a16:creationId xmlns:a16="http://schemas.microsoft.com/office/drawing/2014/main" id="{BC4AAFC1-12C2-414C-B4D4-A6C4F57E57B8}"/>
              </a:ext>
            </a:extLst>
          </p:cNvPr>
          <p:cNvSpPr>
            <a:spLocks noGrp="1"/>
          </p:cNvSpPr>
          <p:nvPr>
            <p:ph type="title"/>
          </p:nvPr>
        </p:nvSpPr>
        <p:spPr>
          <a:xfrm>
            <a:off x="1697372" y="183222"/>
            <a:ext cx="8872756" cy="545881"/>
          </a:xfrm>
        </p:spPr>
        <p:txBody>
          <a:bodyPr>
            <a:normAutofit fontScale="90000"/>
          </a:bodyPr>
          <a:lstStyle/>
          <a:p>
            <a:r>
              <a:rPr lang="en-US" dirty="0"/>
              <a:t>2.2.6 – Cross-Sectional Stiffness Verification</a:t>
            </a:r>
          </a:p>
        </p:txBody>
      </p:sp>
      <p:sp>
        <p:nvSpPr>
          <p:cNvPr id="7" name="Rectangle 6">
            <a:extLst>
              <a:ext uri="{FF2B5EF4-FFF2-40B4-BE49-F238E27FC236}">
                <a16:creationId xmlns:a16="http://schemas.microsoft.com/office/drawing/2014/main" id="{E2565B8A-C78A-4FCC-9A8E-4EECD527BC32}"/>
              </a:ext>
            </a:extLst>
          </p:cNvPr>
          <p:cNvSpPr/>
          <p:nvPr/>
        </p:nvSpPr>
        <p:spPr>
          <a:xfrm>
            <a:off x="179614" y="183222"/>
            <a:ext cx="1431072" cy="545881"/>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Verification</a:t>
            </a:r>
          </a:p>
        </p:txBody>
      </p:sp>
      <p:pic>
        <p:nvPicPr>
          <p:cNvPr id="12" name="sig_zz_stress_valid.png" descr="sig_zz_stress_valid.png">
            <a:extLst>
              <a:ext uri="{FF2B5EF4-FFF2-40B4-BE49-F238E27FC236}">
                <a16:creationId xmlns:a16="http://schemas.microsoft.com/office/drawing/2014/main" id="{AC307CAD-8F30-4585-9B59-DF9E4855C288}"/>
              </a:ext>
            </a:extLst>
          </p:cNvPr>
          <p:cNvPicPr>
            <a:picLocks noGrp="1" noChangeAspect="1"/>
          </p:cNvPicPr>
          <p:nvPr>
            <p:ph sz="half" idx="14"/>
          </p:nvPr>
        </p:nvPicPr>
        <p:blipFill>
          <a:blip r:embed="rId4"/>
          <a:srcRect l="5920" t="5619" r="5920"/>
          <a:stretch>
            <a:fillRect/>
          </a:stretch>
        </p:blipFill>
        <p:spPr>
          <a:xfrm>
            <a:off x="-6798" y="2143577"/>
            <a:ext cx="6139760" cy="3334434"/>
          </a:xfrm>
          <a:prstGeom prst="rect">
            <a:avLst/>
          </a:prstGeom>
          <a:ln w="12700">
            <a:miter lim="400000"/>
          </a:ln>
        </p:spPr>
      </p:pic>
      <p:pic>
        <p:nvPicPr>
          <p:cNvPr id="14" name="sig_zz_stress_valid_error.png" descr="sig_zz_stress_valid_error.png">
            <a:extLst>
              <a:ext uri="{FF2B5EF4-FFF2-40B4-BE49-F238E27FC236}">
                <a16:creationId xmlns:a16="http://schemas.microsoft.com/office/drawing/2014/main" id="{0186CFDC-0A60-4957-837B-FCFF49D4E36A}"/>
              </a:ext>
            </a:extLst>
          </p:cNvPr>
          <p:cNvPicPr>
            <a:picLocks noGrp="1" noChangeAspect="1"/>
          </p:cNvPicPr>
          <p:nvPr>
            <p:ph sz="half" idx="2"/>
          </p:nvPr>
        </p:nvPicPr>
        <p:blipFill>
          <a:blip r:embed="rId5"/>
          <a:srcRect l="7146" t="4707" r="8152"/>
          <a:stretch>
            <a:fillRect/>
          </a:stretch>
        </p:blipFill>
        <p:spPr>
          <a:xfrm>
            <a:off x="6060705" y="2143577"/>
            <a:ext cx="6138016" cy="3334434"/>
          </a:xfrm>
          <a:prstGeom prst="rect">
            <a:avLst/>
          </a:prstGeom>
          <a:ln w="12700">
            <a:miter lim="400000"/>
          </a:ln>
        </p:spPr>
      </p:pic>
      <p:sp>
        <p:nvSpPr>
          <p:cNvPr id="15" name="Rectangle 14">
            <a:extLst>
              <a:ext uri="{FF2B5EF4-FFF2-40B4-BE49-F238E27FC236}">
                <a16:creationId xmlns:a16="http://schemas.microsoft.com/office/drawing/2014/main" id="{972777FF-3ABD-4859-81E6-DC63333657AA}"/>
              </a:ext>
            </a:extLst>
          </p:cNvPr>
          <p:cNvSpPr/>
          <p:nvPr/>
        </p:nvSpPr>
        <p:spPr>
          <a:xfrm>
            <a:off x="424801" y="5838738"/>
            <a:ext cx="11417416" cy="755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Despite non-trivial peak stresses in the corners, all error WRT NASTRAN stress is within ~5%. Note that because of the laminate nature, stress discontinuities are very visible in the upstanding legs.</a:t>
            </a:r>
          </a:p>
        </p:txBody>
      </p:sp>
    </p:spTree>
    <p:extLst>
      <p:ext uri="{BB962C8B-B14F-4D97-AF65-F5344CB8AC3E}">
        <p14:creationId xmlns:p14="http://schemas.microsoft.com/office/powerpoint/2010/main" val="3338945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F4D60-9B37-4543-99E8-74286B5A23A0}"/>
              </a:ext>
            </a:extLst>
          </p:cNvPr>
          <p:cNvSpPr>
            <a:spLocks noGrp="1"/>
          </p:cNvSpPr>
          <p:nvPr>
            <p:ph type="title"/>
          </p:nvPr>
        </p:nvSpPr>
        <p:spPr>
          <a:xfrm>
            <a:off x="1826102" y="183222"/>
            <a:ext cx="8760803" cy="545881"/>
          </a:xfrm>
        </p:spPr>
        <p:txBody>
          <a:bodyPr>
            <a:normAutofit fontScale="90000"/>
          </a:bodyPr>
          <a:lstStyle/>
          <a:p>
            <a:r>
              <a:rPr lang="en-US" dirty="0"/>
              <a:t>2.3.0 – AeroComBAT cross-sectional Analysis</a:t>
            </a:r>
          </a:p>
        </p:txBody>
      </p:sp>
      <p:sp>
        <p:nvSpPr>
          <p:cNvPr id="3" name="Content Placeholder 2">
            <a:extLst>
              <a:ext uri="{FF2B5EF4-FFF2-40B4-BE49-F238E27FC236}">
                <a16:creationId xmlns:a16="http://schemas.microsoft.com/office/drawing/2014/main" id="{173C7A17-E10B-4B6B-B839-905F5EF387D6}"/>
              </a:ext>
            </a:extLst>
          </p:cNvPr>
          <p:cNvSpPr>
            <a:spLocks noGrp="1"/>
          </p:cNvSpPr>
          <p:nvPr>
            <p:ph sz="half" idx="1"/>
          </p:nvPr>
        </p:nvSpPr>
        <p:spPr>
          <a:xfrm>
            <a:off x="273340" y="1087613"/>
            <a:ext cx="5580344" cy="5426474"/>
          </a:xfrm>
        </p:spPr>
        <p:txBody>
          <a:bodyPr>
            <a:normAutofit fontScale="92500" lnSpcReduction="10000"/>
          </a:bodyPr>
          <a:lstStyle/>
          <a:p>
            <a:r>
              <a:rPr lang="en-US" dirty="0"/>
              <a:t>When running the AeroComBAT interface, you will be immediately placed into the cross-sectional analysis environment, seen right</a:t>
            </a:r>
          </a:p>
          <a:p>
            <a:r>
              <a:rPr lang="en-US" dirty="0"/>
              <a:t>Cross-sections can then be imported using the “File-&gt;Load AeroComBAT Input File” functionality. This will load a series of cards that will incrementally build up either a single cross-section, or a series of cross-sections. Once a cross-section has been successfully loaded into the tool, the “Cross-section” drop-down will be populated with a list of selectable cross-sections</a:t>
            </a:r>
          </a:p>
          <a:p>
            <a:pPr lvl="1"/>
            <a:r>
              <a:rPr lang="en-US" dirty="0"/>
              <a:t>As an example, AeroComBAT ships with a “Sample Inputs File” directory, and any one of these could be loaded as an example</a:t>
            </a:r>
          </a:p>
          <a:p>
            <a:r>
              <a:rPr lang="en-US" dirty="0"/>
              <a:t>Note: Due to how the section analysis is conducted, all nodes must lie in the x-y plane</a:t>
            </a:r>
          </a:p>
          <a:p>
            <a:r>
              <a:rPr lang="en-US" dirty="0"/>
              <a:t>Note: Upon import, cross-sections are automatically translated to the “nodal” centroid of the section. To translate the section to a different location, you can use the “File-&gt;Translate Sections” command</a:t>
            </a:r>
          </a:p>
          <a:p>
            <a:pPr lvl="1"/>
            <a:r>
              <a:rPr lang="en-US" dirty="0"/>
              <a:t>If a cross-section has been translated, it must be analyzed before section properties or stress/strain can be queried</a:t>
            </a:r>
          </a:p>
        </p:txBody>
      </p:sp>
      <p:sp>
        <p:nvSpPr>
          <p:cNvPr id="5" name="Rectangle 4">
            <a:extLst>
              <a:ext uri="{FF2B5EF4-FFF2-40B4-BE49-F238E27FC236}">
                <a16:creationId xmlns:a16="http://schemas.microsoft.com/office/drawing/2014/main" id="{B2F45C05-5BE4-4548-9F5E-73677A87C5AA}"/>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pic>
        <p:nvPicPr>
          <p:cNvPr id="10" name="Content Placeholder 9">
            <a:extLst>
              <a:ext uri="{FF2B5EF4-FFF2-40B4-BE49-F238E27FC236}">
                <a16:creationId xmlns:a16="http://schemas.microsoft.com/office/drawing/2014/main" id="{66D680C1-C6D4-4AFB-A4B9-4D4B598803E6}"/>
              </a:ext>
            </a:extLst>
          </p:cNvPr>
          <p:cNvPicPr>
            <a:picLocks noGrp="1" noChangeAspect="1"/>
          </p:cNvPicPr>
          <p:nvPr>
            <p:ph sz="half" idx="2"/>
          </p:nvPr>
        </p:nvPicPr>
        <p:blipFill>
          <a:blip r:embed="rId2"/>
          <a:stretch>
            <a:fillRect/>
          </a:stretch>
        </p:blipFill>
        <p:spPr>
          <a:xfrm>
            <a:off x="6338318" y="911224"/>
            <a:ext cx="5580342" cy="5832467"/>
          </a:xfrm>
          <a:prstGeom prst="rect">
            <a:avLst/>
          </a:prstGeom>
        </p:spPr>
      </p:pic>
    </p:spTree>
    <p:extLst>
      <p:ext uri="{BB962C8B-B14F-4D97-AF65-F5344CB8AC3E}">
        <p14:creationId xmlns:p14="http://schemas.microsoft.com/office/powerpoint/2010/main" val="1502715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F4D60-9B37-4543-99E8-74286B5A23A0}"/>
              </a:ext>
            </a:extLst>
          </p:cNvPr>
          <p:cNvSpPr>
            <a:spLocks noGrp="1"/>
          </p:cNvSpPr>
          <p:nvPr>
            <p:ph type="title"/>
          </p:nvPr>
        </p:nvSpPr>
        <p:spPr>
          <a:xfrm>
            <a:off x="1826102" y="183222"/>
            <a:ext cx="8760803" cy="545881"/>
          </a:xfrm>
        </p:spPr>
        <p:txBody>
          <a:bodyPr>
            <a:normAutofit fontScale="90000"/>
          </a:bodyPr>
          <a:lstStyle/>
          <a:p>
            <a:r>
              <a:rPr lang="en-US" dirty="0"/>
              <a:t>2.3.1 – AeroComBAT cross-sectional Analysis</a:t>
            </a:r>
          </a:p>
        </p:txBody>
      </p:sp>
      <p:sp>
        <p:nvSpPr>
          <p:cNvPr id="3" name="Content Placeholder 2">
            <a:extLst>
              <a:ext uri="{FF2B5EF4-FFF2-40B4-BE49-F238E27FC236}">
                <a16:creationId xmlns:a16="http://schemas.microsoft.com/office/drawing/2014/main" id="{173C7A17-E10B-4B6B-B839-905F5EF387D6}"/>
              </a:ext>
            </a:extLst>
          </p:cNvPr>
          <p:cNvSpPr>
            <a:spLocks noGrp="1"/>
          </p:cNvSpPr>
          <p:nvPr>
            <p:ph sz="half" idx="1"/>
          </p:nvPr>
        </p:nvSpPr>
        <p:spPr>
          <a:xfrm>
            <a:off x="273340" y="1087613"/>
            <a:ext cx="5580344" cy="5426474"/>
          </a:xfrm>
        </p:spPr>
        <p:txBody>
          <a:bodyPr>
            <a:normAutofit fontScale="77500" lnSpcReduction="20000"/>
          </a:bodyPr>
          <a:lstStyle/>
          <a:p>
            <a:r>
              <a:rPr lang="en-US" dirty="0"/>
              <a:t>If the user has optionally installed </a:t>
            </a:r>
            <a:r>
              <a:rPr lang="en-US" dirty="0" err="1"/>
              <a:t>pyNastran</a:t>
            </a:r>
            <a:r>
              <a:rPr lang="en-US" dirty="0"/>
              <a:t>, the user will be able to import a simple NASTRAN run deck using the “File-&gt;Load NASTRAN Input File”</a:t>
            </a:r>
          </a:p>
          <a:p>
            <a:r>
              <a:rPr lang="en-US" dirty="0"/>
              <a:t>Once selecting the file of interest, a pop up will appear asking the user to specify how the NASTRAN mesh cross-section coordinates relate to the AeroComBAT cross-section coordinates</a:t>
            </a:r>
          </a:p>
          <a:p>
            <a:pPr lvl="1"/>
            <a:r>
              <a:rPr lang="en-US" dirty="0"/>
              <a:t>Note: When analyzing cross-sections, we are limited in that all elements (and thus nodes) must lie in the x-y plane. As such, if your NASTRAN cross-section mesh lies in a different plane, you’ll need to tell AeroComBAT what global CSYS your cross-section nodes relate to. For example, if a user’s mesh lies in the y-z plane, then +y global CSYS  could correspond to the +x AeroComBAT CSYS, and the +z global CSYS would then correspond to the +y AeroComBAT CSYS. Possible entries include: “+x”, “-x”, “+y”, “-y”, “+z”, “-z”</a:t>
            </a:r>
          </a:p>
          <a:p>
            <a:r>
              <a:rPr lang="en-US" dirty="0"/>
              <a:t>When the user clicks “Load Nastran File”, AeroComBAT will read the NASTRAN deck using </a:t>
            </a:r>
            <a:r>
              <a:rPr lang="en-US" dirty="0" err="1"/>
              <a:t>pyNastran</a:t>
            </a:r>
            <a:r>
              <a:rPr lang="en-US" dirty="0"/>
              <a:t> and write out a corresponding AeroComBAT input file that then is automatically read</a:t>
            </a:r>
          </a:p>
          <a:p>
            <a:r>
              <a:rPr lang="en-US" dirty="0"/>
              <a:t>Note: For now, Nastran input files are limited to using only isotropic materials</a:t>
            </a:r>
          </a:p>
          <a:p>
            <a:r>
              <a:rPr lang="en-US" dirty="0"/>
              <a:t>Note: In this transcription, AeroComBAT will assume all elements and nodes within the NASTRAN </a:t>
            </a:r>
            <a:r>
              <a:rPr lang="en-US" dirty="0" err="1"/>
              <a:t>dat</a:t>
            </a:r>
            <a:r>
              <a:rPr lang="en-US" dirty="0"/>
              <a:t> file are all a part of the same cross-section, do not try to import multiple cross-section from one </a:t>
            </a:r>
            <a:r>
              <a:rPr lang="en-US" dirty="0" err="1"/>
              <a:t>dat</a:t>
            </a:r>
            <a:r>
              <a:rPr lang="en-US" dirty="0"/>
              <a:t> file</a:t>
            </a:r>
          </a:p>
          <a:p>
            <a:r>
              <a:rPr lang="en-US" dirty="0"/>
              <a:t>Note: The cross-section ID automatically associated with this Nastran </a:t>
            </a:r>
            <a:r>
              <a:rPr lang="en-US" dirty="0" err="1"/>
              <a:t>dat</a:t>
            </a:r>
            <a:r>
              <a:rPr lang="en-US" dirty="0"/>
              <a:t> file is the +1 larger than the largest existing cross-section ID. If no other cross-sections exist, that ID will be 1.</a:t>
            </a:r>
          </a:p>
          <a:p>
            <a:pPr lvl="1"/>
            <a:endParaRPr lang="en-US" dirty="0"/>
          </a:p>
          <a:p>
            <a:endParaRPr lang="en-US" dirty="0"/>
          </a:p>
        </p:txBody>
      </p:sp>
      <p:sp>
        <p:nvSpPr>
          <p:cNvPr id="5" name="Rectangle 4">
            <a:extLst>
              <a:ext uri="{FF2B5EF4-FFF2-40B4-BE49-F238E27FC236}">
                <a16:creationId xmlns:a16="http://schemas.microsoft.com/office/drawing/2014/main" id="{B2F45C05-5BE4-4548-9F5E-73677A87C5AA}"/>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pic>
        <p:nvPicPr>
          <p:cNvPr id="9" name="Content Placeholder 8">
            <a:extLst>
              <a:ext uri="{FF2B5EF4-FFF2-40B4-BE49-F238E27FC236}">
                <a16:creationId xmlns:a16="http://schemas.microsoft.com/office/drawing/2014/main" id="{F52D4CC3-41FA-45D1-AFD9-D1C7B5B58A8C}"/>
              </a:ext>
            </a:extLst>
          </p:cNvPr>
          <p:cNvPicPr>
            <a:picLocks noGrp="1" noChangeAspect="1"/>
          </p:cNvPicPr>
          <p:nvPr>
            <p:ph sz="half" idx="2"/>
          </p:nvPr>
        </p:nvPicPr>
        <p:blipFill>
          <a:blip r:embed="rId2"/>
          <a:stretch>
            <a:fillRect/>
          </a:stretch>
        </p:blipFill>
        <p:spPr>
          <a:xfrm>
            <a:off x="6610350" y="1087438"/>
            <a:ext cx="5035550" cy="5035550"/>
          </a:xfrm>
        </p:spPr>
      </p:pic>
    </p:spTree>
    <p:extLst>
      <p:ext uri="{BB962C8B-B14F-4D97-AF65-F5344CB8AC3E}">
        <p14:creationId xmlns:p14="http://schemas.microsoft.com/office/powerpoint/2010/main" val="690502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9BA28DDC-9094-46E8-9779-3CE8C6F9E086}"/>
              </a:ext>
            </a:extLst>
          </p:cNvPr>
          <p:cNvPicPr>
            <a:picLocks noGrp="1" noChangeAspect="1"/>
          </p:cNvPicPr>
          <p:nvPr>
            <p:ph sz="half" idx="2"/>
          </p:nvPr>
        </p:nvPicPr>
        <p:blipFill>
          <a:blip r:embed="rId2"/>
          <a:stretch>
            <a:fillRect/>
          </a:stretch>
        </p:blipFill>
        <p:spPr>
          <a:xfrm>
            <a:off x="6711835" y="1087438"/>
            <a:ext cx="4832581" cy="5035550"/>
          </a:xfrm>
        </p:spPr>
      </p:pic>
      <p:sp>
        <p:nvSpPr>
          <p:cNvPr id="2" name="Title 1">
            <a:extLst>
              <a:ext uri="{FF2B5EF4-FFF2-40B4-BE49-F238E27FC236}">
                <a16:creationId xmlns:a16="http://schemas.microsoft.com/office/drawing/2014/main" id="{14E6F4B1-13D1-4679-B0D0-EEF54D247E73}"/>
              </a:ext>
            </a:extLst>
          </p:cNvPr>
          <p:cNvSpPr>
            <a:spLocks noGrp="1"/>
          </p:cNvSpPr>
          <p:nvPr>
            <p:ph type="title"/>
          </p:nvPr>
        </p:nvSpPr>
        <p:spPr>
          <a:xfrm>
            <a:off x="1844233" y="183222"/>
            <a:ext cx="8751062" cy="545881"/>
          </a:xfrm>
        </p:spPr>
        <p:txBody>
          <a:bodyPr>
            <a:normAutofit fontScale="90000"/>
          </a:bodyPr>
          <a:lstStyle/>
          <a:p>
            <a:r>
              <a:rPr lang="en-US" dirty="0"/>
              <a:t>2.3.2 – AeroComBAT cross-sectional Analysis</a:t>
            </a:r>
          </a:p>
        </p:txBody>
      </p:sp>
      <p:sp>
        <p:nvSpPr>
          <p:cNvPr id="3" name="Content Placeholder 2">
            <a:extLst>
              <a:ext uri="{FF2B5EF4-FFF2-40B4-BE49-F238E27FC236}">
                <a16:creationId xmlns:a16="http://schemas.microsoft.com/office/drawing/2014/main" id="{643C223D-34C1-41D9-9C72-27F021FB9738}"/>
              </a:ext>
            </a:extLst>
          </p:cNvPr>
          <p:cNvSpPr>
            <a:spLocks noGrp="1"/>
          </p:cNvSpPr>
          <p:nvPr>
            <p:ph sz="half" idx="1"/>
          </p:nvPr>
        </p:nvSpPr>
        <p:spPr>
          <a:xfrm>
            <a:off x="273340" y="1087612"/>
            <a:ext cx="5580344" cy="5527317"/>
          </a:xfrm>
        </p:spPr>
        <p:txBody>
          <a:bodyPr>
            <a:normAutofit fontScale="92500" lnSpcReduction="20000"/>
          </a:bodyPr>
          <a:lstStyle/>
          <a:p>
            <a:r>
              <a:rPr lang="en-US" dirty="0"/>
              <a:t>Having loaded in a cross-section, the successfully loaded cross-sections can be activated one at a time using the cross-section selection tool:</a:t>
            </a:r>
          </a:p>
          <a:p>
            <a:pPr lvl="1"/>
            <a:r>
              <a:rPr lang="en-US" dirty="0"/>
              <a:t>“Cross-Section-&gt;Select Section”</a:t>
            </a:r>
          </a:p>
          <a:p>
            <a:r>
              <a:rPr lang="en-US" dirty="0"/>
              <a:t>Once activated, the section can then be analyzed, which will then allow the user to determine the cross-sectional stiffnesses, as well as apply loads to the cross-section</a:t>
            </a:r>
          </a:p>
          <a:p>
            <a:pPr lvl="1"/>
            <a:r>
              <a:rPr lang="en-US" dirty="0"/>
              <a:t>Note: This process can often take a while, especially if cross-sections have many degrees of freedom.</a:t>
            </a:r>
          </a:p>
          <a:p>
            <a:pPr lvl="1"/>
            <a:r>
              <a:rPr lang="en-US" dirty="0"/>
              <a:t>Note: Because AeroComBAT uses the </a:t>
            </a:r>
            <a:r>
              <a:rPr lang="en-US" dirty="0" err="1"/>
              <a:t>scipy</a:t>
            </a:r>
            <a:r>
              <a:rPr lang="en-US" dirty="0"/>
              <a:t> MINRES iterative solver to solve the cross-section equilibrium equations, a residual tolerance is required. While simple cross-sections can be resolved using a larger tolerance, complex cross-sections often need residual tolerances as small as 1e-12 or less. It is recommended that for “new cross-sections,” a convergence study be conducted on at least one representative cross-section to determine an approximately adequate tolerance. This can be achieved by observing the convergence of the cross-sectional stiffness terms</a:t>
            </a:r>
          </a:p>
          <a:p>
            <a:r>
              <a:rPr lang="en-US" dirty="0"/>
              <a:t>If many different cross-sections need to be analyzed at once, the user can take advantage of the “File-&gt;Analyze Sections” command. Seen bottom right is an example of there 3 cross-sections were batched (1,2 and 4) using a 1e-12 tolerance, and at a cross-sectional </a:t>
            </a:r>
          </a:p>
          <a:p>
            <a:endParaRPr lang="en-US" dirty="0"/>
          </a:p>
        </p:txBody>
      </p:sp>
      <p:pic>
        <p:nvPicPr>
          <p:cNvPr id="10" name="Picture 9">
            <a:extLst>
              <a:ext uri="{FF2B5EF4-FFF2-40B4-BE49-F238E27FC236}">
                <a16:creationId xmlns:a16="http://schemas.microsoft.com/office/drawing/2014/main" id="{694FD368-7FB1-4BD0-9A51-B6F8967C4EE1}"/>
              </a:ext>
            </a:extLst>
          </p:cNvPr>
          <p:cNvPicPr>
            <a:picLocks noChangeAspect="1"/>
          </p:cNvPicPr>
          <p:nvPr/>
        </p:nvPicPr>
        <p:blipFill>
          <a:blip r:embed="rId3"/>
          <a:stretch>
            <a:fillRect/>
          </a:stretch>
        </p:blipFill>
        <p:spPr>
          <a:xfrm>
            <a:off x="8878970" y="5857130"/>
            <a:ext cx="2833573" cy="817648"/>
          </a:xfrm>
          <a:prstGeom prst="rect">
            <a:avLst/>
          </a:prstGeom>
        </p:spPr>
      </p:pic>
      <p:sp>
        <p:nvSpPr>
          <p:cNvPr id="8" name="Rectangle 7">
            <a:extLst>
              <a:ext uri="{FF2B5EF4-FFF2-40B4-BE49-F238E27FC236}">
                <a16:creationId xmlns:a16="http://schemas.microsoft.com/office/drawing/2014/main" id="{11F20B4C-5977-41A9-8B64-767B115E0BE1}"/>
              </a:ext>
            </a:extLst>
          </p:cNvPr>
          <p:cNvSpPr/>
          <p:nvPr/>
        </p:nvSpPr>
        <p:spPr>
          <a:xfrm>
            <a:off x="6841359" y="5577437"/>
            <a:ext cx="833070" cy="1538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EDC43230-3204-451A-8A21-885DA1069E92}"/>
              </a:ext>
            </a:extLst>
          </p:cNvPr>
          <p:cNvPicPr>
            <a:picLocks noChangeAspect="1"/>
          </p:cNvPicPr>
          <p:nvPr/>
        </p:nvPicPr>
        <p:blipFill>
          <a:blip r:embed="rId4"/>
          <a:stretch>
            <a:fillRect/>
          </a:stretch>
        </p:blipFill>
        <p:spPr>
          <a:xfrm>
            <a:off x="6499452" y="5857130"/>
            <a:ext cx="2088148" cy="817648"/>
          </a:xfrm>
          <a:prstGeom prst="rect">
            <a:avLst/>
          </a:prstGeom>
        </p:spPr>
      </p:pic>
      <p:sp>
        <p:nvSpPr>
          <p:cNvPr id="13" name="Rectangle 12">
            <a:extLst>
              <a:ext uri="{FF2B5EF4-FFF2-40B4-BE49-F238E27FC236}">
                <a16:creationId xmlns:a16="http://schemas.microsoft.com/office/drawing/2014/main" id="{9B4882EB-4837-485D-84E4-695E3C9D3A31}"/>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Tree>
    <p:extLst>
      <p:ext uri="{BB962C8B-B14F-4D97-AF65-F5344CB8AC3E}">
        <p14:creationId xmlns:p14="http://schemas.microsoft.com/office/powerpoint/2010/main" val="19264163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BE031-1352-49E5-B73C-0EFE6BC7247F}"/>
              </a:ext>
            </a:extLst>
          </p:cNvPr>
          <p:cNvSpPr>
            <a:spLocks noGrp="1"/>
          </p:cNvSpPr>
          <p:nvPr>
            <p:ph type="title"/>
          </p:nvPr>
        </p:nvSpPr>
        <p:spPr>
          <a:xfrm>
            <a:off x="1852969" y="183222"/>
            <a:ext cx="8717012" cy="545881"/>
          </a:xfrm>
        </p:spPr>
        <p:txBody>
          <a:bodyPr>
            <a:normAutofit fontScale="90000"/>
          </a:bodyPr>
          <a:lstStyle/>
          <a:p>
            <a:r>
              <a:rPr lang="en-US" dirty="0"/>
              <a:t>2.3.3 – AeroComBAT cross-sectional Analysis</a:t>
            </a:r>
          </a:p>
        </p:txBody>
      </p:sp>
      <p:sp>
        <p:nvSpPr>
          <p:cNvPr id="3" name="Content Placeholder 2">
            <a:extLst>
              <a:ext uri="{FF2B5EF4-FFF2-40B4-BE49-F238E27FC236}">
                <a16:creationId xmlns:a16="http://schemas.microsoft.com/office/drawing/2014/main" id="{C1C496F3-6EFD-4A1D-B82B-503439D6062D}"/>
              </a:ext>
            </a:extLst>
          </p:cNvPr>
          <p:cNvSpPr>
            <a:spLocks noGrp="1"/>
          </p:cNvSpPr>
          <p:nvPr>
            <p:ph sz="half" idx="1"/>
          </p:nvPr>
        </p:nvSpPr>
        <p:spPr/>
        <p:txBody>
          <a:bodyPr>
            <a:normAutofit fontScale="85000" lnSpcReduction="20000"/>
          </a:bodyPr>
          <a:lstStyle/>
          <a:p>
            <a:r>
              <a:rPr lang="en-US" dirty="0"/>
              <a:t>An important decision to make when making a beam model is to consider what the reference axis is. In short, one could think about the reference axis as the point at which a beam elements node lies within the beam cross-section. It’s where beams are connected to other beams, it’s where they are constrained, and it’s where their loads are applied</a:t>
            </a:r>
          </a:p>
          <a:p>
            <a:r>
              <a:rPr lang="en-US" dirty="0"/>
              <a:t>There are often several default choices for the beam reference axis:</a:t>
            </a:r>
          </a:p>
          <a:p>
            <a:pPr lvl="1"/>
            <a:r>
              <a:rPr lang="en-US" dirty="0"/>
              <a:t>The Tension Center: Sometimes referred to as the neutral axis, the tension center is the point about which a tension load (</a:t>
            </a:r>
            <a:r>
              <a:rPr lang="en-US" dirty="0" err="1"/>
              <a:t>F</a:t>
            </a:r>
            <a:r>
              <a:rPr lang="en-US" baseline="-25000" dirty="0" err="1"/>
              <a:t>z</a:t>
            </a:r>
            <a:r>
              <a:rPr lang="en-US" dirty="0"/>
              <a:t>) and bending moments (M</a:t>
            </a:r>
            <a:r>
              <a:rPr lang="en-US" baseline="-25000" dirty="0"/>
              <a:t>x</a:t>
            </a:r>
            <a:r>
              <a:rPr lang="en-US" dirty="0"/>
              <a:t>, M</a:t>
            </a:r>
            <a:r>
              <a:rPr lang="en-US" baseline="-25000" dirty="0"/>
              <a:t>y</a:t>
            </a:r>
            <a:r>
              <a:rPr lang="en-US" dirty="0"/>
              <a:t>), seen as the blue dot (made visible using the “Cross-Section-&gt;View-&gt;Tension Center” command)</a:t>
            </a:r>
          </a:p>
          <a:p>
            <a:pPr lvl="1"/>
            <a:r>
              <a:rPr lang="en-US" dirty="0"/>
              <a:t>The Shear Center: This is the point about which shear loads (V</a:t>
            </a:r>
            <a:r>
              <a:rPr lang="en-US" baseline="-25000" dirty="0"/>
              <a:t>x</a:t>
            </a:r>
            <a:r>
              <a:rPr lang="en-US" dirty="0"/>
              <a:t>, </a:t>
            </a:r>
            <a:r>
              <a:rPr lang="en-US" dirty="0" err="1"/>
              <a:t>V</a:t>
            </a:r>
            <a:r>
              <a:rPr lang="en-US" baseline="-25000" dirty="0" err="1"/>
              <a:t>y</a:t>
            </a:r>
            <a:r>
              <a:rPr lang="en-US" dirty="0"/>
              <a:t>) and torsion (</a:t>
            </a:r>
            <a:r>
              <a:rPr lang="en-US" dirty="0" err="1"/>
              <a:t>M</a:t>
            </a:r>
            <a:r>
              <a:rPr lang="en-US" baseline="-25000" dirty="0" err="1"/>
              <a:t>z</a:t>
            </a:r>
            <a:r>
              <a:rPr lang="en-US" dirty="0"/>
              <a:t>) are decoupled, seen as the green dot (made visible using the “Cross-Section-&gt;View-&gt;Shear Center” command)</a:t>
            </a:r>
          </a:p>
          <a:p>
            <a:pPr lvl="1"/>
            <a:r>
              <a:rPr lang="en-US" dirty="0"/>
              <a:t>Custom Axis: The user may choose an entirely different axis about which to loads/constrain the section. If so, the user may select the “Custom Axis” option from the “Reference axis” drop down menu and enter in custom x and y reference axis coordinates.</a:t>
            </a:r>
          </a:p>
          <a:p>
            <a:r>
              <a:rPr lang="en-US" dirty="0"/>
              <a:t>At any time, the current reference axis of the cross-section may be visualized using the “Cross-Section-&gt;View-&gt;Reference Axis” command, seen as a red dot</a:t>
            </a:r>
          </a:p>
        </p:txBody>
      </p:sp>
      <p:sp>
        <p:nvSpPr>
          <p:cNvPr id="7" name="Rectangle 6">
            <a:extLst>
              <a:ext uri="{FF2B5EF4-FFF2-40B4-BE49-F238E27FC236}">
                <a16:creationId xmlns:a16="http://schemas.microsoft.com/office/drawing/2014/main" id="{CD613F2C-208F-4767-ABBB-91FCD6E4A65B}"/>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pic>
        <p:nvPicPr>
          <p:cNvPr id="11" name="Content Placeholder 10">
            <a:extLst>
              <a:ext uri="{FF2B5EF4-FFF2-40B4-BE49-F238E27FC236}">
                <a16:creationId xmlns:a16="http://schemas.microsoft.com/office/drawing/2014/main" id="{430F19A4-E990-497A-8F78-BD036B9B01FA}"/>
              </a:ext>
            </a:extLst>
          </p:cNvPr>
          <p:cNvPicPr>
            <a:picLocks noGrp="1" noChangeAspect="1"/>
          </p:cNvPicPr>
          <p:nvPr>
            <p:ph sz="half" idx="2"/>
          </p:nvPr>
        </p:nvPicPr>
        <p:blipFill>
          <a:blip r:embed="rId2"/>
          <a:stretch>
            <a:fillRect/>
          </a:stretch>
        </p:blipFill>
        <p:spPr>
          <a:xfrm>
            <a:off x="5999975" y="1019134"/>
            <a:ext cx="6022795" cy="5624123"/>
          </a:xfrm>
        </p:spPr>
      </p:pic>
    </p:spTree>
    <p:extLst>
      <p:ext uri="{BB962C8B-B14F-4D97-AF65-F5344CB8AC3E}">
        <p14:creationId xmlns:p14="http://schemas.microsoft.com/office/powerpoint/2010/main" val="59918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EB19E39-6F56-4DDD-8C24-C7CC21825E67}"/>
                  </a:ext>
                </a:extLst>
              </p:cNvPr>
              <p:cNvSpPr>
                <a:spLocks noGrp="1"/>
              </p:cNvSpPr>
              <p:nvPr>
                <p:ph sz="half" idx="1"/>
              </p:nvPr>
            </p:nvSpPr>
            <p:spPr/>
            <p:txBody>
              <a:bodyPr>
                <a:normAutofit/>
              </a:bodyPr>
              <a:lstStyle/>
              <a:p>
                <a:r>
                  <a:rPr lang="en-US" dirty="0"/>
                  <a:t>Information about the model can be printed to the command line using the “File-&gt;Print Entity” command. This brings up an Entity Printing window, where the user can select different AeroComBAT entities</a:t>
                </a:r>
              </a:p>
              <a:p>
                <a:pPr lvl="1"/>
                <a:r>
                  <a:rPr lang="en-US" dirty="0"/>
                  <a:t>Seen right are the cross-sectional parameters for Cross-Section 2 that was analyzed on the previous slide</a:t>
                </a:r>
              </a:p>
              <a:p>
                <a:r>
                  <a:rPr lang="en-US" dirty="0"/>
                  <a:t>For those unfamiliar with the generic cross-sectional stiffness matrix terms, the following are synonymous: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11</m:t>
                        </m:r>
                      </m:sub>
                    </m:sSub>
                    <m:r>
                      <a:rPr lang="en-US" b="0" i="1" smtClean="0">
                        <a:latin typeface="Cambria Math" panose="02040503050406030204" pitchFamily="18" charset="0"/>
                      </a:rPr>
                      <m:t>=</m:t>
                    </m:r>
                    <m:r>
                      <a:rPr lang="en-US" b="0" i="1" smtClean="0">
                        <a:latin typeface="Cambria Math" panose="02040503050406030204" pitchFamily="18" charset="0"/>
                      </a:rPr>
                      <m:t>𝐺𝐴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𝑥</m:t>
                        </m:r>
                      </m:sub>
                    </m:sSub>
                  </m:oMath>
                </a14:m>
                <a:r>
                  <a:rPr lang="en-US" dirty="0"/>
                  <a:t> (beam x-axis shear stiffness)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22</m:t>
                        </m:r>
                      </m:sub>
                    </m:sSub>
                    <m:r>
                      <a:rPr lang="en-US" b="0" i="1" smtClean="0">
                        <a:latin typeface="Cambria Math" panose="02040503050406030204" pitchFamily="18" charset="0"/>
                      </a:rPr>
                      <m:t>=</m:t>
                    </m:r>
                    <m:r>
                      <a:rPr lang="en-US" b="0" i="1" smtClean="0">
                        <a:latin typeface="Cambria Math" panose="02040503050406030204" pitchFamily="18" charset="0"/>
                      </a:rPr>
                      <m:t>𝐺𝐴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𝑦</m:t>
                        </m:r>
                      </m:sub>
                    </m:sSub>
                  </m:oMath>
                </a14:m>
                <a:r>
                  <a:rPr lang="en-US" dirty="0"/>
                  <a:t> (beam y-axis shear stiffness)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33</m:t>
                        </m:r>
                      </m:sub>
                    </m:sSub>
                    <m:r>
                      <a:rPr lang="en-US" b="0" i="1" smtClean="0">
                        <a:latin typeface="Cambria Math" panose="02040503050406030204" pitchFamily="18" charset="0"/>
                      </a:rPr>
                      <m:t>=</m:t>
                    </m:r>
                    <m:r>
                      <a:rPr lang="en-US" b="0" i="1" smtClean="0">
                        <a:latin typeface="Cambria Math" panose="02040503050406030204" pitchFamily="18" charset="0"/>
                      </a:rPr>
                      <m:t>𝐸𝐴</m:t>
                    </m:r>
                  </m:oMath>
                </a14:m>
                <a:r>
                  <a:rPr lang="en-US" dirty="0"/>
                  <a:t> (beam axial stiffness)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44</m:t>
                        </m:r>
                      </m:sub>
                    </m:sSub>
                    <m:r>
                      <a:rPr lang="en-US" b="0" i="1" smtClean="0">
                        <a:latin typeface="Cambria Math" panose="02040503050406030204" pitchFamily="18" charset="0"/>
                      </a:rPr>
                      <m:t>=</m:t>
                    </m:r>
                    <m:r>
                      <a:rPr lang="en-US" b="0" i="1" smtClean="0">
                        <a:latin typeface="Cambria Math" panose="02040503050406030204" pitchFamily="18" charset="0"/>
                      </a:rPr>
                      <m:t>𝐸</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𝑥𝑥</m:t>
                        </m:r>
                      </m:sub>
                    </m:sSub>
                  </m:oMath>
                </a14:m>
                <a:r>
                  <a:rPr lang="en-US" dirty="0"/>
                  <a:t> (beam bending stiffness about the x axis)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55</m:t>
                        </m:r>
                      </m:sub>
                    </m:sSub>
                    <m:r>
                      <a:rPr lang="en-US" b="0" i="1" smtClean="0">
                        <a:latin typeface="Cambria Math" panose="02040503050406030204" pitchFamily="18" charset="0"/>
                      </a:rPr>
                      <m:t>=</m:t>
                    </m:r>
                    <m:r>
                      <a:rPr lang="en-US" b="0" i="1" smtClean="0">
                        <a:latin typeface="Cambria Math" panose="02040503050406030204" pitchFamily="18" charset="0"/>
                      </a:rPr>
                      <m:t>𝐸</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𝑦𝑦</m:t>
                        </m:r>
                      </m:sub>
                    </m:sSub>
                  </m:oMath>
                </a14:m>
                <a:r>
                  <a:rPr lang="en-US" dirty="0"/>
                  <a:t> (beam bending stiffness about the y axis)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66</m:t>
                        </m:r>
                      </m:sub>
                    </m:sSub>
                    <m:r>
                      <a:rPr lang="en-US" b="0" i="1" smtClean="0">
                        <a:latin typeface="Cambria Math" panose="02040503050406030204" pitchFamily="18" charset="0"/>
                      </a:rPr>
                      <m:t>=</m:t>
                    </m:r>
                    <m:r>
                      <a:rPr lang="en-US" b="0" i="1" smtClean="0">
                        <a:latin typeface="Cambria Math" panose="02040503050406030204" pitchFamily="18" charset="0"/>
                      </a:rPr>
                      <m:t>𝐺𝐽</m:t>
                    </m:r>
                  </m:oMath>
                </a14:m>
                <a:r>
                  <a:rPr lang="en-US" dirty="0"/>
                  <a:t> (beam torsional stiffness)</a:t>
                </a:r>
              </a:p>
              <a:p>
                <a:endParaRPr lang="en-US" b="1" dirty="0"/>
              </a:p>
            </p:txBody>
          </p:sp>
        </mc:Choice>
        <mc:Fallback xmlns="">
          <p:sp>
            <p:nvSpPr>
              <p:cNvPr id="3" name="Content Placeholder 2">
                <a:extLst>
                  <a:ext uri="{FF2B5EF4-FFF2-40B4-BE49-F238E27FC236}">
                    <a16:creationId xmlns:a16="http://schemas.microsoft.com/office/drawing/2014/main" id="{9EB19E39-6F56-4DDD-8C24-C7CC21825E67}"/>
                  </a:ext>
                </a:extLst>
              </p:cNvPr>
              <p:cNvSpPr>
                <a:spLocks noGrp="1" noRot="1" noChangeAspect="1" noMove="1" noResize="1" noEditPoints="1" noAdjustHandles="1" noChangeArrowheads="1" noChangeShapeType="1" noTextEdit="1"/>
              </p:cNvSpPr>
              <p:nvPr>
                <p:ph sz="half" idx="1"/>
              </p:nvPr>
            </p:nvSpPr>
            <p:spPr>
              <a:blipFill>
                <a:blip r:embed="rId2"/>
                <a:stretch>
                  <a:fillRect l="-765" t="-605"/>
                </a:stretch>
              </a:blipFill>
            </p:spPr>
            <p:txBody>
              <a:bodyPr/>
              <a:lstStyle/>
              <a:p>
                <a:r>
                  <a:rPr lang="en-US">
                    <a:noFill/>
                  </a:rPr>
                  <a:t> </a:t>
                </a:r>
              </a:p>
            </p:txBody>
          </p:sp>
        </mc:Fallback>
      </mc:AlternateContent>
      <p:pic>
        <p:nvPicPr>
          <p:cNvPr id="11" name="Content Placeholder 10">
            <a:extLst>
              <a:ext uri="{FF2B5EF4-FFF2-40B4-BE49-F238E27FC236}">
                <a16:creationId xmlns:a16="http://schemas.microsoft.com/office/drawing/2014/main" id="{E3DA1BEA-41F2-442B-89F6-F2B959C618DB}"/>
              </a:ext>
            </a:extLst>
          </p:cNvPr>
          <p:cNvPicPr>
            <a:picLocks noGrp="1" noChangeAspect="1"/>
          </p:cNvPicPr>
          <p:nvPr>
            <p:ph sz="half" idx="2"/>
          </p:nvPr>
        </p:nvPicPr>
        <p:blipFill>
          <a:blip r:embed="rId3"/>
          <a:stretch>
            <a:fillRect/>
          </a:stretch>
        </p:blipFill>
        <p:spPr>
          <a:xfrm>
            <a:off x="7228491" y="1087459"/>
            <a:ext cx="4690169" cy="5035550"/>
          </a:xfrm>
        </p:spPr>
      </p:pic>
      <p:sp>
        <p:nvSpPr>
          <p:cNvPr id="5" name="Title 1">
            <a:extLst>
              <a:ext uri="{FF2B5EF4-FFF2-40B4-BE49-F238E27FC236}">
                <a16:creationId xmlns:a16="http://schemas.microsoft.com/office/drawing/2014/main" id="{700EAB50-D77F-4CDB-ACA0-18F976923C68}"/>
              </a:ext>
            </a:extLst>
          </p:cNvPr>
          <p:cNvSpPr>
            <a:spLocks noGrp="1"/>
          </p:cNvSpPr>
          <p:nvPr>
            <p:ph type="title"/>
          </p:nvPr>
        </p:nvSpPr>
        <p:spPr>
          <a:xfrm>
            <a:off x="1844233" y="183222"/>
            <a:ext cx="8717506" cy="545881"/>
          </a:xfrm>
        </p:spPr>
        <p:txBody>
          <a:bodyPr>
            <a:normAutofit fontScale="90000"/>
          </a:bodyPr>
          <a:lstStyle/>
          <a:p>
            <a:r>
              <a:rPr lang="en-US" dirty="0"/>
              <a:t>2.3.4 – AeroComBAT cross-sectional Analysis</a:t>
            </a:r>
          </a:p>
        </p:txBody>
      </p:sp>
      <p:pic>
        <p:nvPicPr>
          <p:cNvPr id="9" name="Picture 8">
            <a:extLst>
              <a:ext uri="{FF2B5EF4-FFF2-40B4-BE49-F238E27FC236}">
                <a16:creationId xmlns:a16="http://schemas.microsoft.com/office/drawing/2014/main" id="{E24484EB-D14E-453E-B5E3-404B93CA81ED}"/>
              </a:ext>
            </a:extLst>
          </p:cNvPr>
          <p:cNvPicPr>
            <a:picLocks noChangeAspect="1"/>
          </p:cNvPicPr>
          <p:nvPr/>
        </p:nvPicPr>
        <p:blipFill>
          <a:blip r:embed="rId4"/>
          <a:stretch>
            <a:fillRect/>
          </a:stretch>
        </p:blipFill>
        <p:spPr>
          <a:xfrm>
            <a:off x="5853684" y="1087459"/>
            <a:ext cx="1237182" cy="609413"/>
          </a:xfrm>
          <a:prstGeom prst="rect">
            <a:avLst/>
          </a:prstGeom>
        </p:spPr>
      </p:pic>
      <p:sp>
        <p:nvSpPr>
          <p:cNvPr id="12" name="Rectangle 11">
            <a:extLst>
              <a:ext uri="{FF2B5EF4-FFF2-40B4-BE49-F238E27FC236}">
                <a16:creationId xmlns:a16="http://schemas.microsoft.com/office/drawing/2014/main" id="{D75C03CA-69B0-49C6-B39B-809C0CE63BAA}"/>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Tree>
    <p:extLst>
      <p:ext uri="{BB962C8B-B14F-4D97-AF65-F5344CB8AC3E}">
        <p14:creationId xmlns:p14="http://schemas.microsoft.com/office/powerpoint/2010/main" val="1298639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76470B-D5E2-48F1-AFF6-AA6DFEBBA9C5}"/>
              </a:ext>
            </a:extLst>
          </p:cNvPr>
          <p:cNvSpPr>
            <a:spLocks noGrp="1"/>
          </p:cNvSpPr>
          <p:nvPr>
            <p:ph idx="1"/>
          </p:nvPr>
        </p:nvSpPr>
        <p:spPr/>
        <p:txBody>
          <a:bodyPr/>
          <a:lstStyle/>
          <a:p>
            <a:r>
              <a:rPr lang="en-US" dirty="0"/>
              <a:t>AeroComBAT [Aeroelastic Composite Beam Analysis Tool] is an analysis tool intended to facilitate aeroelastic analysis for composite beams. Due to a series of substantial updates, much of the code's original capabilities have been omitted from its current incarnation. At present, </a:t>
            </a:r>
            <a:r>
              <a:rPr lang="en-US" dirty="0" err="1"/>
              <a:t>AeroComBAT’s</a:t>
            </a:r>
            <a:r>
              <a:rPr lang="en-US" dirty="0"/>
              <a:t> capabilities are relegated to cross-sectional analysis.</a:t>
            </a:r>
          </a:p>
          <a:p>
            <a:endParaRPr lang="en-US" dirty="0"/>
          </a:p>
          <a:p>
            <a:r>
              <a:rPr lang="en-US" dirty="0"/>
              <a:t>What follows is a detailed description of the currently supported capabilities, as well as a high-level theoretical description of those capabilities. Slides describing theory have a Theory box, where as application slides have an “Application” box in the top left corner of the slide.</a:t>
            </a:r>
          </a:p>
          <a:p>
            <a:endParaRPr lang="en-US" dirty="0"/>
          </a:p>
          <a:p>
            <a:r>
              <a:rPr lang="en-US" dirty="0"/>
              <a:t>It should be emphasized that while AeroComBAT has been extensively verified at different stages, it is still very much in the BETA stages of development, and users should always be on the lookout for errors.</a:t>
            </a:r>
          </a:p>
        </p:txBody>
      </p:sp>
      <p:sp>
        <p:nvSpPr>
          <p:cNvPr id="3" name="Title 2">
            <a:extLst>
              <a:ext uri="{FF2B5EF4-FFF2-40B4-BE49-F238E27FC236}">
                <a16:creationId xmlns:a16="http://schemas.microsoft.com/office/drawing/2014/main" id="{0AAF5BAD-EF5C-452C-A709-B4D3845F918D}"/>
              </a:ext>
            </a:extLst>
          </p:cNvPr>
          <p:cNvSpPr>
            <a:spLocks noGrp="1"/>
          </p:cNvSpPr>
          <p:nvPr>
            <p:ph type="title"/>
          </p:nvPr>
        </p:nvSpPr>
        <p:spPr/>
        <p:txBody>
          <a:bodyPr>
            <a:normAutofit fontScale="90000"/>
          </a:bodyPr>
          <a:lstStyle/>
          <a:p>
            <a:r>
              <a:rPr lang="en-US" dirty="0"/>
              <a:t>1.0 – introduction</a:t>
            </a:r>
          </a:p>
        </p:txBody>
      </p:sp>
      <p:sp>
        <p:nvSpPr>
          <p:cNvPr id="4" name="Rectangle 3">
            <a:extLst>
              <a:ext uri="{FF2B5EF4-FFF2-40B4-BE49-F238E27FC236}">
                <a16:creationId xmlns:a16="http://schemas.microsoft.com/office/drawing/2014/main" id="{2A872942-9F69-4F89-934E-855856BB1C98}"/>
              </a:ext>
            </a:extLst>
          </p:cNvPr>
          <p:cNvSpPr/>
          <p:nvPr/>
        </p:nvSpPr>
        <p:spPr>
          <a:xfrm>
            <a:off x="6566766" y="2698961"/>
            <a:ext cx="730237" cy="2899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a:extLst>
              <a:ext uri="{FF2B5EF4-FFF2-40B4-BE49-F238E27FC236}">
                <a16:creationId xmlns:a16="http://schemas.microsoft.com/office/drawing/2014/main" id="{9156CA16-7684-402A-BFD3-8498ABEE8531}"/>
              </a:ext>
            </a:extLst>
          </p:cNvPr>
          <p:cNvSpPr/>
          <p:nvPr/>
        </p:nvSpPr>
        <p:spPr>
          <a:xfrm>
            <a:off x="798312" y="2988862"/>
            <a:ext cx="1048685" cy="245658"/>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672661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18">
            <a:extLst>
              <a:ext uri="{FF2B5EF4-FFF2-40B4-BE49-F238E27FC236}">
                <a16:creationId xmlns:a16="http://schemas.microsoft.com/office/drawing/2014/main" id="{23C5EE06-072E-4B42-BBD1-1ABBB9488CAE}"/>
              </a:ext>
            </a:extLst>
          </p:cNvPr>
          <p:cNvPicPr>
            <a:picLocks noGrp="1" noChangeAspect="1"/>
          </p:cNvPicPr>
          <p:nvPr>
            <p:ph sz="half" idx="2"/>
          </p:nvPr>
        </p:nvPicPr>
        <p:blipFill>
          <a:blip r:embed="rId2"/>
          <a:stretch>
            <a:fillRect/>
          </a:stretch>
        </p:blipFill>
        <p:spPr>
          <a:xfrm>
            <a:off x="6431035" y="917793"/>
            <a:ext cx="5659075" cy="5940207"/>
          </a:xfrm>
        </p:spPr>
      </p:pic>
      <p:sp>
        <p:nvSpPr>
          <p:cNvPr id="2" name="Title 1">
            <a:extLst>
              <a:ext uri="{FF2B5EF4-FFF2-40B4-BE49-F238E27FC236}">
                <a16:creationId xmlns:a16="http://schemas.microsoft.com/office/drawing/2014/main" id="{69CF8CBF-A353-4BA0-AA2A-D16F933CE349}"/>
              </a:ext>
            </a:extLst>
          </p:cNvPr>
          <p:cNvSpPr>
            <a:spLocks noGrp="1"/>
          </p:cNvSpPr>
          <p:nvPr>
            <p:ph type="title"/>
          </p:nvPr>
        </p:nvSpPr>
        <p:spPr>
          <a:xfrm>
            <a:off x="1890319" y="183222"/>
            <a:ext cx="8738532" cy="545881"/>
          </a:xfrm>
        </p:spPr>
        <p:txBody>
          <a:bodyPr>
            <a:normAutofit fontScale="90000"/>
          </a:bodyPr>
          <a:lstStyle/>
          <a:p>
            <a:r>
              <a:rPr lang="en-US" dirty="0"/>
              <a:t>2.3.5 – AeroComBAT cross-sectional Analysis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E4FC79-F8AD-4BBD-81F9-DF4A573F5448}"/>
                  </a:ext>
                </a:extLst>
              </p:cNvPr>
              <p:cNvSpPr>
                <a:spLocks noGrp="1"/>
              </p:cNvSpPr>
              <p:nvPr>
                <p:ph sz="half" idx="1"/>
              </p:nvPr>
            </p:nvSpPr>
            <p:spPr/>
            <p:txBody>
              <a:bodyPr>
                <a:normAutofit fontScale="77500" lnSpcReduction="20000"/>
              </a:bodyPr>
              <a:lstStyle/>
              <a:p>
                <a:r>
                  <a:rPr lang="en-US" dirty="0"/>
                  <a:t>In order to apply loads to a cross-section, first select it from the “Cross-Section” drop down menu and analyze the cross-section if you have not already done so</a:t>
                </a:r>
              </a:p>
              <a:p>
                <a:r>
                  <a:rPr lang="en-US" dirty="0"/>
                  <a:t>Click the Cross-Section Loading Tab in order to apply loads to our cross-section</a:t>
                </a:r>
              </a:p>
              <a:p>
                <a:r>
                  <a:rPr lang="en-US" dirty="0"/>
                  <a:t>By default, the user is able to apply any arbitrary 6DOF beam load to the section using the “Custom” Loading Source option. In the example left, the cross-section was loaded with:</a:t>
                </a:r>
              </a:p>
              <a:p>
                <a:pPr lvl="1"/>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𝑧</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𝑧</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0.,0.,0.,10.,0.,10.</m:t>
                        </m:r>
                      </m:e>
                    </m:d>
                  </m:oMath>
                </a14:m>
                <a:endParaRPr lang="en-US" dirty="0"/>
              </a:p>
              <a:p>
                <a:r>
                  <a:rPr lang="en-US" dirty="0"/>
                  <a:t>Having entered the load, the user may set the desired contour from the Contour drop down, and then click “Load Cross-Section” which will apply the given loading to the cross-section, and display the selected contour.</a:t>
                </a:r>
              </a:p>
              <a:p>
                <a:pPr lvl="1"/>
                <a:r>
                  <a:rPr lang="en-US" dirty="0"/>
                  <a:t>Note: The loads will be applied to the reference axis. The reference axis could be the shear center (decoupled shear and torsion), tension center (decoupled tension and bending), or something else entirely. The reference axis can be thought of as point at which a beam node would be located and where the beam cross-section will be loaded</a:t>
                </a:r>
              </a:p>
              <a:p>
                <a:r>
                  <a:rPr lang="en-US" dirty="0"/>
                  <a:t>Warping displacements will automatically be applied to the cross-section, however these displacements can be exaggerated using the “Warping Displacement Scale” functionality</a:t>
                </a:r>
              </a:p>
              <a:p>
                <a:pPr lvl="1"/>
                <a:r>
                  <a:rPr lang="en-US" dirty="0"/>
                  <a:t>Generally these warping displacements only have limited functionality as they don’t describe the anything about the global behavior, though they can indicate significant compliance in the shear and torsion DOFS</a:t>
                </a:r>
              </a:p>
            </p:txBody>
          </p:sp>
        </mc:Choice>
        <mc:Fallback xmlns="">
          <p:sp>
            <p:nvSpPr>
              <p:cNvPr id="3" name="Content Placeholder 2">
                <a:extLst>
                  <a:ext uri="{FF2B5EF4-FFF2-40B4-BE49-F238E27FC236}">
                    <a16:creationId xmlns:a16="http://schemas.microsoft.com/office/drawing/2014/main" id="{13E4FC79-F8AD-4BBD-81F9-DF4A573F5448}"/>
                  </a:ext>
                </a:extLst>
              </p:cNvPr>
              <p:cNvSpPr>
                <a:spLocks noGrp="1" noRot="1" noChangeAspect="1" noMove="1" noResize="1" noEditPoints="1" noAdjustHandles="1" noChangeArrowheads="1" noChangeShapeType="1" noTextEdit="1"/>
              </p:cNvSpPr>
              <p:nvPr>
                <p:ph sz="half" idx="1"/>
              </p:nvPr>
            </p:nvSpPr>
            <p:spPr>
              <a:blipFill>
                <a:blip r:embed="rId3"/>
                <a:stretch>
                  <a:fillRect l="-219" t="-969" r="-1093"/>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6E4B5215-65DE-41C5-8DAA-4181F3D7160F}"/>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8" name="Rectangle 7">
            <a:extLst>
              <a:ext uri="{FF2B5EF4-FFF2-40B4-BE49-F238E27FC236}">
                <a16:creationId xmlns:a16="http://schemas.microsoft.com/office/drawing/2014/main" id="{15823D45-120B-459C-8A46-51D04C67B541}"/>
              </a:ext>
            </a:extLst>
          </p:cNvPr>
          <p:cNvSpPr/>
          <p:nvPr/>
        </p:nvSpPr>
        <p:spPr>
          <a:xfrm>
            <a:off x="8725675" y="5541692"/>
            <a:ext cx="929905" cy="1179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96F979-4247-4A41-ADCD-22F60341722B}"/>
              </a:ext>
            </a:extLst>
          </p:cNvPr>
          <p:cNvSpPr/>
          <p:nvPr/>
        </p:nvSpPr>
        <p:spPr>
          <a:xfrm>
            <a:off x="10701765" y="5531361"/>
            <a:ext cx="923602" cy="1322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7DB4C38-046F-4610-B790-0C0B6F5337A5}"/>
              </a:ext>
            </a:extLst>
          </p:cNvPr>
          <p:cNvSpPr/>
          <p:nvPr/>
        </p:nvSpPr>
        <p:spPr>
          <a:xfrm>
            <a:off x="6566564" y="6224182"/>
            <a:ext cx="1111173" cy="11619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82496BA-E989-4378-912F-DB7A0A8C8D98}"/>
              </a:ext>
            </a:extLst>
          </p:cNvPr>
          <p:cNvSpPr/>
          <p:nvPr/>
        </p:nvSpPr>
        <p:spPr>
          <a:xfrm>
            <a:off x="6578437" y="6581499"/>
            <a:ext cx="1095272" cy="15766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7E8A67B-D3EC-4D47-B681-A6414A97C408}"/>
              </a:ext>
            </a:extLst>
          </p:cNvPr>
          <p:cNvSpPr/>
          <p:nvPr/>
        </p:nvSpPr>
        <p:spPr>
          <a:xfrm>
            <a:off x="8725003" y="5718261"/>
            <a:ext cx="929905" cy="1179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7BAE0BE-1578-47BE-8556-3EC1733A1D0F}"/>
              </a:ext>
            </a:extLst>
          </p:cNvPr>
          <p:cNvSpPr/>
          <p:nvPr/>
        </p:nvSpPr>
        <p:spPr>
          <a:xfrm>
            <a:off x="8720304" y="5898859"/>
            <a:ext cx="929905" cy="1179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40E61D2-7597-4FC3-A0A8-19FF9A1F76F3}"/>
              </a:ext>
            </a:extLst>
          </p:cNvPr>
          <p:cNvSpPr/>
          <p:nvPr/>
        </p:nvSpPr>
        <p:spPr>
          <a:xfrm>
            <a:off x="10701093" y="5711959"/>
            <a:ext cx="923602" cy="1322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E032F33-6B32-4A3F-9410-D31A102ADACA}"/>
              </a:ext>
            </a:extLst>
          </p:cNvPr>
          <p:cNvSpPr/>
          <p:nvPr/>
        </p:nvSpPr>
        <p:spPr>
          <a:xfrm>
            <a:off x="10696394" y="5892557"/>
            <a:ext cx="923602" cy="1322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6A72560-B4DB-4D6C-815D-FA1C42306F0B}"/>
              </a:ext>
            </a:extLst>
          </p:cNvPr>
          <p:cNvSpPr/>
          <p:nvPr/>
        </p:nvSpPr>
        <p:spPr>
          <a:xfrm>
            <a:off x="6565680" y="5718794"/>
            <a:ext cx="1124141" cy="12208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26639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99807F-C153-456B-9E7D-C84F663CB9ED}"/>
              </a:ext>
            </a:extLst>
          </p:cNvPr>
          <p:cNvPicPr>
            <a:picLocks noChangeAspect="1"/>
          </p:cNvPicPr>
          <p:nvPr/>
        </p:nvPicPr>
        <p:blipFill>
          <a:blip r:embed="rId2"/>
          <a:stretch>
            <a:fillRect/>
          </a:stretch>
        </p:blipFill>
        <p:spPr>
          <a:xfrm>
            <a:off x="6880930" y="2223562"/>
            <a:ext cx="4130121" cy="4317665"/>
          </a:xfrm>
          <a:prstGeom prst="rect">
            <a:avLst/>
          </a:prstGeom>
        </p:spPr>
      </p:pic>
      <p:sp>
        <p:nvSpPr>
          <p:cNvPr id="2" name="Title 1">
            <a:extLst>
              <a:ext uri="{FF2B5EF4-FFF2-40B4-BE49-F238E27FC236}">
                <a16:creationId xmlns:a16="http://schemas.microsoft.com/office/drawing/2014/main" id="{69CF8CBF-A353-4BA0-AA2A-D16F933CE349}"/>
              </a:ext>
            </a:extLst>
          </p:cNvPr>
          <p:cNvSpPr>
            <a:spLocks noGrp="1"/>
          </p:cNvSpPr>
          <p:nvPr>
            <p:ph type="title"/>
          </p:nvPr>
        </p:nvSpPr>
        <p:spPr>
          <a:xfrm>
            <a:off x="1890319" y="183222"/>
            <a:ext cx="8738532" cy="545881"/>
          </a:xfrm>
        </p:spPr>
        <p:txBody>
          <a:bodyPr>
            <a:normAutofit fontScale="90000"/>
          </a:bodyPr>
          <a:lstStyle/>
          <a:p>
            <a:r>
              <a:rPr lang="en-US" dirty="0"/>
              <a:t>2.3.6 – AeroComBAT cross-sectional Analysis</a:t>
            </a:r>
          </a:p>
        </p:txBody>
      </p:sp>
      <p:sp>
        <p:nvSpPr>
          <p:cNvPr id="3" name="Content Placeholder 2">
            <a:extLst>
              <a:ext uri="{FF2B5EF4-FFF2-40B4-BE49-F238E27FC236}">
                <a16:creationId xmlns:a16="http://schemas.microsoft.com/office/drawing/2014/main" id="{13E4FC79-F8AD-4BBD-81F9-DF4A573F5448}"/>
              </a:ext>
            </a:extLst>
          </p:cNvPr>
          <p:cNvSpPr>
            <a:spLocks noGrp="1"/>
          </p:cNvSpPr>
          <p:nvPr>
            <p:ph sz="half" idx="1"/>
          </p:nvPr>
        </p:nvSpPr>
        <p:spPr>
          <a:xfrm>
            <a:off x="273340" y="1087612"/>
            <a:ext cx="5580344" cy="5587165"/>
          </a:xfrm>
        </p:spPr>
        <p:txBody>
          <a:bodyPr>
            <a:normAutofit/>
          </a:bodyPr>
          <a:lstStyle/>
          <a:p>
            <a:r>
              <a:rPr lang="en-US" dirty="0"/>
              <a:t>Should you want to apply multiple loads to a cross-section, one can import multiple load cases using the “File-&gt;Load CSV Loads File” functionality</a:t>
            </a:r>
          </a:p>
          <a:p>
            <a:pPr lvl="1"/>
            <a:r>
              <a:rPr lang="en-US" dirty="0"/>
              <a:t>Note: When analyzing sections (including applying loads to a section), we are limited to the x-y plane for where loads can be applied. As such, if your cross-section mesh lies in a different plane, you’ll need to tell AeroComBAT what global CSYS your loads correspond to. For example, if a user’s mesh lies in the y-z plane, then +y global CSYS corresponds to the +x AeroComBAT CSYS, and the +z global CSYS corresponds to the +y AeroComBAT CSYS. Possible entries include: “+x”, “-x”, “+y”, “-y”, “+z”, “-z”</a:t>
            </a:r>
          </a:p>
          <a:p>
            <a:pPr lvl="1"/>
            <a:r>
              <a:rPr lang="en-US" dirty="0"/>
              <a:t>For this demo, we’ll maintain that +x Global corresponds to +x AeroComBAT, </a:t>
            </a:r>
            <a:r>
              <a:rPr lang="en-US" dirty="0" err="1"/>
              <a:t>etc</a:t>
            </a:r>
            <a:r>
              <a:rPr lang="en-US" dirty="0"/>
              <a:t>…</a:t>
            </a:r>
          </a:p>
        </p:txBody>
      </p:sp>
      <p:sp>
        <p:nvSpPr>
          <p:cNvPr id="5" name="Rectangle 4">
            <a:extLst>
              <a:ext uri="{FF2B5EF4-FFF2-40B4-BE49-F238E27FC236}">
                <a16:creationId xmlns:a16="http://schemas.microsoft.com/office/drawing/2014/main" id="{6E4B5215-65DE-41C5-8DAA-4181F3D7160F}"/>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graphicFrame>
        <p:nvGraphicFramePr>
          <p:cNvPr id="7" name="Content Placeholder 6">
            <a:extLst>
              <a:ext uri="{FF2B5EF4-FFF2-40B4-BE49-F238E27FC236}">
                <a16:creationId xmlns:a16="http://schemas.microsoft.com/office/drawing/2014/main" id="{C9242434-A149-439D-A3B5-FC10DD33134C}"/>
              </a:ext>
            </a:extLst>
          </p:cNvPr>
          <p:cNvGraphicFramePr>
            <a:graphicFrameLocks noGrp="1"/>
          </p:cNvGraphicFramePr>
          <p:nvPr>
            <p:ph sz="half" idx="2"/>
            <p:extLst>
              <p:ext uri="{D42A27DB-BD31-4B8C-83A1-F6EECF244321}">
                <p14:modId xmlns:p14="http://schemas.microsoft.com/office/powerpoint/2010/main" val="3267872161"/>
              </p:ext>
            </p:extLst>
          </p:nvPr>
        </p:nvGraphicFramePr>
        <p:xfrm>
          <a:off x="6387227" y="1272574"/>
          <a:ext cx="5578474" cy="765985"/>
        </p:xfrm>
        <a:graphic>
          <a:graphicData uri="http://schemas.openxmlformats.org/drawingml/2006/table">
            <a:tbl>
              <a:tblPr/>
              <a:tblGrid>
                <a:gridCol w="507134">
                  <a:extLst>
                    <a:ext uri="{9D8B030D-6E8A-4147-A177-3AD203B41FA5}">
                      <a16:colId xmlns:a16="http://schemas.microsoft.com/office/drawing/2014/main" val="3212816559"/>
                    </a:ext>
                  </a:extLst>
                </a:gridCol>
                <a:gridCol w="507134">
                  <a:extLst>
                    <a:ext uri="{9D8B030D-6E8A-4147-A177-3AD203B41FA5}">
                      <a16:colId xmlns:a16="http://schemas.microsoft.com/office/drawing/2014/main" val="51568064"/>
                    </a:ext>
                  </a:extLst>
                </a:gridCol>
                <a:gridCol w="507134">
                  <a:extLst>
                    <a:ext uri="{9D8B030D-6E8A-4147-A177-3AD203B41FA5}">
                      <a16:colId xmlns:a16="http://schemas.microsoft.com/office/drawing/2014/main" val="3508132755"/>
                    </a:ext>
                  </a:extLst>
                </a:gridCol>
                <a:gridCol w="507134">
                  <a:extLst>
                    <a:ext uri="{9D8B030D-6E8A-4147-A177-3AD203B41FA5}">
                      <a16:colId xmlns:a16="http://schemas.microsoft.com/office/drawing/2014/main" val="2703987728"/>
                    </a:ext>
                  </a:extLst>
                </a:gridCol>
                <a:gridCol w="507134">
                  <a:extLst>
                    <a:ext uri="{9D8B030D-6E8A-4147-A177-3AD203B41FA5}">
                      <a16:colId xmlns:a16="http://schemas.microsoft.com/office/drawing/2014/main" val="1528541702"/>
                    </a:ext>
                  </a:extLst>
                </a:gridCol>
                <a:gridCol w="507134">
                  <a:extLst>
                    <a:ext uri="{9D8B030D-6E8A-4147-A177-3AD203B41FA5}">
                      <a16:colId xmlns:a16="http://schemas.microsoft.com/office/drawing/2014/main" val="1337107844"/>
                    </a:ext>
                  </a:extLst>
                </a:gridCol>
                <a:gridCol w="507134">
                  <a:extLst>
                    <a:ext uri="{9D8B030D-6E8A-4147-A177-3AD203B41FA5}">
                      <a16:colId xmlns:a16="http://schemas.microsoft.com/office/drawing/2014/main" val="2240152963"/>
                    </a:ext>
                  </a:extLst>
                </a:gridCol>
                <a:gridCol w="507134">
                  <a:extLst>
                    <a:ext uri="{9D8B030D-6E8A-4147-A177-3AD203B41FA5}">
                      <a16:colId xmlns:a16="http://schemas.microsoft.com/office/drawing/2014/main" val="683135055"/>
                    </a:ext>
                  </a:extLst>
                </a:gridCol>
                <a:gridCol w="507134">
                  <a:extLst>
                    <a:ext uri="{9D8B030D-6E8A-4147-A177-3AD203B41FA5}">
                      <a16:colId xmlns:a16="http://schemas.microsoft.com/office/drawing/2014/main" val="3819038882"/>
                    </a:ext>
                  </a:extLst>
                </a:gridCol>
                <a:gridCol w="507134">
                  <a:extLst>
                    <a:ext uri="{9D8B030D-6E8A-4147-A177-3AD203B41FA5}">
                      <a16:colId xmlns:a16="http://schemas.microsoft.com/office/drawing/2014/main" val="2918882971"/>
                    </a:ext>
                  </a:extLst>
                </a:gridCol>
                <a:gridCol w="507134">
                  <a:extLst>
                    <a:ext uri="{9D8B030D-6E8A-4147-A177-3AD203B41FA5}">
                      <a16:colId xmlns:a16="http://schemas.microsoft.com/office/drawing/2014/main" val="20217932"/>
                    </a:ext>
                  </a:extLst>
                </a:gridCol>
              </a:tblGrid>
              <a:tr h="153197">
                <a:tc>
                  <a:txBody>
                    <a:bodyPr/>
                    <a:lstStyle/>
                    <a:p>
                      <a:pPr algn="l" fontAlgn="b"/>
                      <a:r>
                        <a:rPr lang="en-US" sz="900" b="0" i="0" u="none" strike="noStrike">
                          <a:solidFill>
                            <a:srgbClr val="000000"/>
                          </a:solidFill>
                          <a:effectLst/>
                          <a:latin typeface="Calibri" panose="020F0502020204030204" pitchFamily="34" charset="0"/>
                        </a:rPr>
                        <a:t>Section</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LCID</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x</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y</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z</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Fx</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Fy</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Fz</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Mx</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My</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Mz</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9543722"/>
                  </a:ext>
                </a:extLst>
              </a:tr>
              <a:tr h="153197">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45721289"/>
                  </a:ext>
                </a:extLst>
              </a:tr>
              <a:tr h="153197">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4348333"/>
                  </a:ext>
                </a:extLst>
              </a:tr>
              <a:tr h="153197">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3</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1522114"/>
                  </a:ext>
                </a:extLst>
              </a:tr>
              <a:tr h="153197">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4</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0991441"/>
                  </a:ext>
                </a:extLst>
              </a:tr>
            </a:tbl>
          </a:graphicData>
        </a:graphic>
      </p:graphicFrame>
    </p:spTree>
    <p:extLst>
      <p:ext uri="{BB962C8B-B14F-4D97-AF65-F5344CB8AC3E}">
        <p14:creationId xmlns:p14="http://schemas.microsoft.com/office/powerpoint/2010/main" val="29690161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BAC427C7-D3C5-4906-9A75-62E3D95F9354}"/>
              </a:ext>
            </a:extLst>
          </p:cNvPr>
          <p:cNvPicPr>
            <a:picLocks noGrp="1" noChangeAspect="1"/>
          </p:cNvPicPr>
          <p:nvPr>
            <p:ph sz="half" idx="2"/>
          </p:nvPr>
        </p:nvPicPr>
        <p:blipFill>
          <a:blip r:embed="rId2"/>
          <a:stretch>
            <a:fillRect/>
          </a:stretch>
        </p:blipFill>
        <p:spPr>
          <a:xfrm>
            <a:off x="6338318" y="978676"/>
            <a:ext cx="5307190" cy="5728473"/>
          </a:xfrm>
        </p:spPr>
      </p:pic>
      <p:sp>
        <p:nvSpPr>
          <p:cNvPr id="2" name="Title 1">
            <a:extLst>
              <a:ext uri="{FF2B5EF4-FFF2-40B4-BE49-F238E27FC236}">
                <a16:creationId xmlns:a16="http://schemas.microsoft.com/office/drawing/2014/main" id="{69CF8CBF-A353-4BA0-AA2A-D16F933CE349}"/>
              </a:ext>
            </a:extLst>
          </p:cNvPr>
          <p:cNvSpPr>
            <a:spLocks noGrp="1"/>
          </p:cNvSpPr>
          <p:nvPr>
            <p:ph type="title"/>
          </p:nvPr>
        </p:nvSpPr>
        <p:spPr>
          <a:xfrm>
            <a:off x="1890319" y="183222"/>
            <a:ext cx="8738532" cy="545881"/>
          </a:xfrm>
        </p:spPr>
        <p:txBody>
          <a:bodyPr>
            <a:normAutofit fontScale="90000"/>
          </a:bodyPr>
          <a:lstStyle/>
          <a:p>
            <a:r>
              <a:rPr lang="en-US" dirty="0"/>
              <a:t>2.3.7 – AeroComBAT cross-sectional Analysis</a:t>
            </a:r>
          </a:p>
        </p:txBody>
      </p:sp>
      <p:sp>
        <p:nvSpPr>
          <p:cNvPr id="3" name="Content Placeholder 2">
            <a:extLst>
              <a:ext uri="{FF2B5EF4-FFF2-40B4-BE49-F238E27FC236}">
                <a16:creationId xmlns:a16="http://schemas.microsoft.com/office/drawing/2014/main" id="{13E4FC79-F8AD-4BBD-81F9-DF4A573F5448}"/>
              </a:ext>
            </a:extLst>
          </p:cNvPr>
          <p:cNvSpPr>
            <a:spLocks noGrp="1"/>
          </p:cNvSpPr>
          <p:nvPr>
            <p:ph sz="half" idx="1"/>
          </p:nvPr>
        </p:nvSpPr>
        <p:spPr>
          <a:xfrm>
            <a:off x="273340" y="1087612"/>
            <a:ext cx="5580344" cy="5587165"/>
          </a:xfrm>
        </p:spPr>
        <p:txBody>
          <a:bodyPr>
            <a:normAutofit/>
          </a:bodyPr>
          <a:lstStyle/>
          <a:p>
            <a:r>
              <a:rPr lang="en-US" dirty="0"/>
              <a:t>When importing loads, the user now has access to three additional load sources: “All”, “Set”, and “Load ID”</a:t>
            </a:r>
          </a:p>
          <a:p>
            <a:pPr lvl="1"/>
            <a:r>
              <a:rPr lang="en-US" dirty="0"/>
              <a:t>“All”: Will load your cross-section with all loads that have been added to the section</a:t>
            </a:r>
          </a:p>
          <a:p>
            <a:pPr lvl="1"/>
            <a:r>
              <a:rPr lang="en-US" dirty="0"/>
              <a:t>“Set”: All imported loads that come from the same .csv file will share a set ID. This option will then load the section with all loads associated with the chosen Set ID</a:t>
            </a:r>
          </a:p>
          <a:p>
            <a:pPr lvl="1"/>
            <a:r>
              <a:rPr lang="en-US" dirty="0"/>
              <a:t>“Load ID”: All load IDs that have been added to a section will be added to the additional load drop down. When an individual load is selected, from the drop down, it will populate the load fields, all automatically transformed to the reference axis of the cross-section</a:t>
            </a:r>
          </a:p>
          <a:p>
            <a:r>
              <a:rPr lang="en-US" dirty="0"/>
              <a:t>The user can then select a contour, and click the “Load Cross-Section” button for results.</a:t>
            </a:r>
          </a:p>
          <a:p>
            <a:pPr lvl="1"/>
            <a:r>
              <a:rPr lang="en-US" dirty="0"/>
              <a:t>Note: When choosing the “All” or “Set” options which will load the cross-section with multiple load cases, the Max Abs envelope of the selected contour will be shown for each element. However, individual load cases can always be selected and investigated using the “Load ID” option.</a:t>
            </a:r>
          </a:p>
        </p:txBody>
      </p:sp>
      <p:sp>
        <p:nvSpPr>
          <p:cNvPr id="5" name="Rectangle 4">
            <a:extLst>
              <a:ext uri="{FF2B5EF4-FFF2-40B4-BE49-F238E27FC236}">
                <a16:creationId xmlns:a16="http://schemas.microsoft.com/office/drawing/2014/main" id="{6E4B5215-65DE-41C5-8DAA-4181F3D7160F}"/>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8" name="Rectangle 7">
            <a:extLst>
              <a:ext uri="{FF2B5EF4-FFF2-40B4-BE49-F238E27FC236}">
                <a16:creationId xmlns:a16="http://schemas.microsoft.com/office/drawing/2014/main" id="{DB3450A9-3597-444D-994C-D1DCD259CE42}"/>
              </a:ext>
            </a:extLst>
          </p:cNvPr>
          <p:cNvSpPr/>
          <p:nvPr/>
        </p:nvSpPr>
        <p:spPr>
          <a:xfrm>
            <a:off x="6453167" y="5820741"/>
            <a:ext cx="1027189" cy="100704"/>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7984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9EBEF-9752-4681-A978-0D059929188D}"/>
              </a:ext>
            </a:extLst>
          </p:cNvPr>
          <p:cNvSpPr>
            <a:spLocks noGrp="1"/>
          </p:cNvSpPr>
          <p:nvPr>
            <p:ph type="title"/>
          </p:nvPr>
        </p:nvSpPr>
        <p:spPr>
          <a:xfrm>
            <a:off x="1836964" y="183222"/>
            <a:ext cx="8743950" cy="545881"/>
          </a:xfrm>
        </p:spPr>
        <p:txBody>
          <a:bodyPr>
            <a:normAutofit fontScale="90000"/>
          </a:bodyPr>
          <a:lstStyle/>
          <a:p>
            <a:r>
              <a:rPr lang="en-US" dirty="0"/>
              <a:t>2.3.8 – AeroComBAT cross-sectional Analysis</a:t>
            </a:r>
          </a:p>
        </p:txBody>
      </p:sp>
      <p:sp>
        <p:nvSpPr>
          <p:cNvPr id="3" name="Content Placeholder 2">
            <a:extLst>
              <a:ext uri="{FF2B5EF4-FFF2-40B4-BE49-F238E27FC236}">
                <a16:creationId xmlns:a16="http://schemas.microsoft.com/office/drawing/2014/main" id="{44B1F7AA-C726-4BE2-8AC8-1D31B7636026}"/>
              </a:ext>
            </a:extLst>
          </p:cNvPr>
          <p:cNvSpPr>
            <a:spLocks noGrp="1"/>
          </p:cNvSpPr>
          <p:nvPr>
            <p:ph sz="half" idx="1"/>
          </p:nvPr>
        </p:nvSpPr>
        <p:spPr/>
        <p:txBody>
          <a:bodyPr/>
          <a:lstStyle/>
          <a:p>
            <a:r>
              <a:rPr lang="en-US" dirty="0"/>
              <a:t>Once a cross-section has been imported into AeroComBAT, the user also has the option to export cross-section meshes to FEMAP for later post processing. This can be done using the “Cross-Section -&gt; Export Section FEMAP Neutral” command</a:t>
            </a:r>
          </a:p>
          <a:p>
            <a:r>
              <a:rPr lang="en-US" dirty="0"/>
              <a:t>This will create a pop up where the cross-section IDs (XIDs 2 and 3) for export are requested, and a file prefix (“example”). This will make two new files in the root AeroComBAT directory:</a:t>
            </a:r>
          </a:p>
        </p:txBody>
      </p:sp>
      <p:sp>
        <p:nvSpPr>
          <p:cNvPr id="5" name="Rectangle 4">
            <a:extLst>
              <a:ext uri="{FF2B5EF4-FFF2-40B4-BE49-F238E27FC236}">
                <a16:creationId xmlns:a16="http://schemas.microsoft.com/office/drawing/2014/main" id="{9CE6F2EC-E921-4F74-AD52-8EE570136BBE}"/>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pic>
        <p:nvPicPr>
          <p:cNvPr id="11" name="Content Placeholder 10">
            <a:extLst>
              <a:ext uri="{FF2B5EF4-FFF2-40B4-BE49-F238E27FC236}">
                <a16:creationId xmlns:a16="http://schemas.microsoft.com/office/drawing/2014/main" id="{6C7A8E0F-533C-4D87-A9CE-0C9355D61885}"/>
              </a:ext>
            </a:extLst>
          </p:cNvPr>
          <p:cNvPicPr>
            <a:picLocks noGrp="1" noChangeAspect="1"/>
          </p:cNvPicPr>
          <p:nvPr>
            <p:ph sz="half" idx="2"/>
          </p:nvPr>
        </p:nvPicPr>
        <p:blipFill>
          <a:blip r:embed="rId2"/>
          <a:stretch>
            <a:fillRect/>
          </a:stretch>
        </p:blipFill>
        <p:spPr>
          <a:xfrm>
            <a:off x="6275614" y="919389"/>
            <a:ext cx="5580344" cy="5832216"/>
          </a:xfrm>
        </p:spPr>
      </p:pic>
      <p:pic>
        <p:nvPicPr>
          <p:cNvPr id="13" name="Picture 12">
            <a:extLst>
              <a:ext uri="{FF2B5EF4-FFF2-40B4-BE49-F238E27FC236}">
                <a16:creationId xmlns:a16="http://schemas.microsoft.com/office/drawing/2014/main" id="{04498560-A651-4E02-8745-5DFF61914BCA}"/>
              </a:ext>
            </a:extLst>
          </p:cNvPr>
          <p:cNvPicPr>
            <a:picLocks noChangeAspect="1"/>
          </p:cNvPicPr>
          <p:nvPr/>
        </p:nvPicPr>
        <p:blipFill rotWithShape="1">
          <a:blip r:embed="rId3"/>
          <a:srcRect l="16275" t="25856" r="17294" b="16508"/>
          <a:stretch/>
        </p:blipFill>
        <p:spPr>
          <a:xfrm>
            <a:off x="547006" y="3835497"/>
            <a:ext cx="5105977" cy="3022503"/>
          </a:xfrm>
          <a:prstGeom prst="rect">
            <a:avLst/>
          </a:prstGeom>
        </p:spPr>
      </p:pic>
      <p:sp>
        <p:nvSpPr>
          <p:cNvPr id="14" name="Rectangle 13">
            <a:extLst>
              <a:ext uri="{FF2B5EF4-FFF2-40B4-BE49-F238E27FC236}">
                <a16:creationId xmlns:a16="http://schemas.microsoft.com/office/drawing/2014/main" id="{1CD5D033-F460-4785-99B9-69B4E185B400}"/>
              </a:ext>
            </a:extLst>
          </p:cNvPr>
          <p:cNvSpPr/>
          <p:nvPr/>
        </p:nvSpPr>
        <p:spPr>
          <a:xfrm>
            <a:off x="547006" y="5184321"/>
            <a:ext cx="1012373" cy="32657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37150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3ED92-3791-44A9-8D34-970EDE264B10}"/>
              </a:ext>
            </a:extLst>
          </p:cNvPr>
          <p:cNvSpPr>
            <a:spLocks noGrp="1"/>
          </p:cNvSpPr>
          <p:nvPr>
            <p:ph type="title"/>
          </p:nvPr>
        </p:nvSpPr>
        <p:spPr>
          <a:xfrm>
            <a:off x="1787979" y="183222"/>
            <a:ext cx="8931728" cy="545881"/>
          </a:xfrm>
        </p:spPr>
        <p:txBody>
          <a:bodyPr>
            <a:normAutofit fontScale="90000"/>
          </a:bodyPr>
          <a:lstStyle/>
          <a:p>
            <a:r>
              <a:rPr lang="en-US" dirty="0"/>
              <a:t>2.3.10 – AeroComBAT cross-sectional Analysis</a:t>
            </a:r>
          </a:p>
        </p:txBody>
      </p:sp>
      <p:sp>
        <p:nvSpPr>
          <p:cNvPr id="3" name="Content Placeholder 2">
            <a:extLst>
              <a:ext uri="{FF2B5EF4-FFF2-40B4-BE49-F238E27FC236}">
                <a16:creationId xmlns:a16="http://schemas.microsoft.com/office/drawing/2014/main" id="{2E55F845-F3EE-4BA1-BDBA-E449F0DE0A35}"/>
              </a:ext>
            </a:extLst>
          </p:cNvPr>
          <p:cNvSpPr>
            <a:spLocks noGrp="1"/>
          </p:cNvSpPr>
          <p:nvPr>
            <p:ph sz="half" idx="1"/>
          </p:nvPr>
        </p:nvSpPr>
        <p:spPr>
          <a:xfrm>
            <a:off x="273340" y="1087613"/>
            <a:ext cx="5580344" cy="2749601"/>
          </a:xfrm>
        </p:spPr>
        <p:txBody>
          <a:bodyPr>
            <a:normAutofit fontScale="85000" lnSpcReduction="10000"/>
          </a:bodyPr>
          <a:lstStyle/>
          <a:p>
            <a:r>
              <a:rPr lang="en-US" dirty="0"/>
              <a:t>Once a cross-section has been analyzed and loads have been applied, the contours can be exported as a FEMAP neutral file as well using the “Cross-Sections -&gt; Export Sections Criteria” command</a:t>
            </a:r>
          </a:p>
          <a:p>
            <a:r>
              <a:rPr lang="en-US" dirty="0"/>
              <a:t>When selected, the Cross-Section Results pop-up will appear, giving the user the ability to export several different contours. The user will enter the cross-section IDs, filename prefix, and select all the criteria to be exported to the neutral file.</a:t>
            </a:r>
          </a:p>
          <a:p>
            <a:r>
              <a:rPr lang="en-US" dirty="0"/>
              <a:t>In the right example, several stress components have been selected for export for cross-section 2, and the export will have the prefix “</a:t>
            </a:r>
            <a:r>
              <a:rPr lang="en-US" dirty="0" err="1"/>
              <a:t>export_example</a:t>
            </a:r>
            <a:r>
              <a:rPr lang="en-US" dirty="0"/>
              <a:t>”</a:t>
            </a:r>
          </a:p>
        </p:txBody>
      </p:sp>
      <p:sp>
        <p:nvSpPr>
          <p:cNvPr id="5" name="Rectangle 4">
            <a:extLst>
              <a:ext uri="{FF2B5EF4-FFF2-40B4-BE49-F238E27FC236}">
                <a16:creationId xmlns:a16="http://schemas.microsoft.com/office/drawing/2014/main" id="{1FA4D8F4-0E93-48DF-8C9A-AF048EEC2D66}"/>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pic>
        <p:nvPicPr>
          <p:cNvPr id="9" name="Picture 8">
            <a:extLst>
              <a:ext uri="{FF2B5EF4-FFF2-40B4-BE49-F238E27FC236}">
                <a16:creationId xmlns:a16="http://schemas.microsoft.com/office/drawing/2014/main" id="{53793D51-1385-43A5-B5BB-8F1AE09A784B}"/>
              </a:ext>
            </a:extLst>
          </p:cNvPr>
          <p:cNvPicPr>
            <a:picLocks noChangeAspect="1"/>
          </p:cNvPicPr>
          <p:nvPr/>
        </p:nvPicPr>
        <p:blipFill>
          <a:blip r:embed="rId2"/>
          <a:stretch>
            <a:fillRect/>
          </a:stretch>
        </p:blipFill>
        <p:spPr>
          <a:xfrm>
            <a:off x="655047" y="3712297"/>
            <a:ext cx="4816929" cy="2962481"/>
          </a:xfrm>
          <a:prstGeom prst="rect">
            <a:avLst/>
          </a:prstGeom>
        </p:spPr>
      </p:pic>
      <p:sp>
        <p:nvSpPr>
          <p:cNvPr id="10" name="Rectangle 9">
            <a:extLst>
              <a:ext uri="{FF2B5EF4-FFF2-40B4-BE49-F238E27FC236}">
                <a16:creationId xmlns:a16="http://schemas.microsoft.com/office/drawing/2014/main" id="{CB3514C3-3F5B-4EA8-BECE-333758167DC3}"/>
              </a:ext>
            </a:extLst>
          </p:cNvPr>
          <p:cNvSpPr/>
          <p:nvPr/>
        </p:nvSpPr>
        <p:spPr>
          <a:xfrm>
            <a:off x="775606" y="5306786"/>
            <a:ext cx="1159330" cy="179614"/>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10">
            <a:extLst>
              <a:ext uri="{FF2B5EF4-FFF2-40B4-BE49-F238E27FC236}">
                <a16:creationId xmlns:a16="http://schemas.microsoft.com/office/drawing/2014/main" id="{883A5AA7-DF20-4B2F-B31D-DB3E6F51E0A8}"/>
              </a:ext>
            </a:extLst>
          </p:cNvPr>
          <p:cNvPicPr>
            <a:picLocks noGrp="1" noChangeAspect="1"/>
          </p:cNvPicPr>
          <p:nvPr>
            <p:ph sz="half" idx="2"/>
          </p:nvPr>
        </p:nvPicPr>
        <p:blipFill>
          <a:blip r:embed="rId3"/>
          <a:stretch>
            <a:fillRect/>
          </a:stretch>
        </p:blipFill>
        <p:spPr>
          <a:xfrm>
            <a:off x="5853683" y="1662777"/>
            <a:ext cx="6323530" cy="4454095"/>
          </a:xfrm>
        </p:spPr>
      </p:pic>
    </p:spTree>
    <p:extLst>
      <p:ext uri="{BB962C8B-B14F-4D97-AF65-F5344CB8AC3E}">
        <p14:creationId xmlns:p14="http://schemas.microsoft.com/office/powerpoint/2010/main" val="35114697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C98132-172B-44A9-BA64-5520DFEFAD1C}"/>
              </a:ext>
            </a:extLst>
          </p:cNvPr>
          <p:cNvSpPr>
            <a:spLocks noGrp="1"/>
          </p:cNvSpPr>
          <p:nvPr>
            <p:ph idx="1"/>
          </p:nvPr>
        </p:nvSpPr>
        <p:spPr/>
        <p:txBody>
          <a:bodyPr/>
          <a:lstStyle/>
          <a:p>
            <a:r>
              <a:rPr lang="en-US" dirty="0"/>
              <a:t>Future Development</a:t>
            </a:r>
          </a:p>
          <a:p>
            <a:pPr lvl="1"/>
            <a:r>
              <a:rPr lang="en-US" dirty="0"/>
              <a:t>Further develop reading or translating NASTRAN decks</a:t>
            </a:r>
          </a:p>
          <a:p>
            <a:pPr lvl="1"/>
            <a:r>
              <a:rPr lang="en-US" dirty="0"/>
              <a:t>Facilitate outputting NASTRAN </a:t>
            </a:r>
            <a:r>
              <a:rPr lang="en-US" dirty="0" err="1"/>
              <a:t>dat</a:t>
            </a:r>
            <a:r>
              <a:rPr lang="en-US" dirty="0"/>
              <a:t> files to tapered beam elements using cross-sectional meshes</a:t>
            </a:r>
          </a:p>
          <a:p>
            <a:pPr lvl="1"/>
            <a:r>
              <a:rPr lang="en-US" dirty="0"/>
              <a:t>Further develop exporting contour data for post-processing, such as in csv format</a:t>
            </a:r>
          </a:p>
          <a:p>
            <a:pPr lvl="1"/>
            <a:r>
              <a:rPr lang="en-US" dirty="0"/>
              <a:t>Support visualizing beam elements using tapered sections</a:t>
            </a:r>
          </a:p>
        </p:txBody>
      </p:sp>
      <p:sp>
        <p:nvSpPr>
          <p:cNvPr id="4" name="Title 1">
            <a:extLst>
              <a:ext uri="{FF2B5EF4-FFF2-40B4-BE49-F238E27FC236}">
                <a16:creationId xmlns:a16="http://schemas.microsoft.com/office/drawing/2014/main" id="{E4B7118C-1D93-4863-AB94-AF6897715B18}"/>
              </a:ext>
            </a:extLst>
          </p:cNvPr>
          <p:cNvSpPr>
            <a:spLocks noGrp="1"/>
          </p:cNvSpPr>
          <p:nvPr>
            <p:ph type="title"/>
          </p:nvPr>
        </p:nvSpPr>
        <p:spPr>
          <a:xfrm>
            <a:off x="1890319" y="183222"/>
            <a:ext cx="8738532" cy="545881"/>
          </a:xfrm>
        </p:spPr>
        <p:txBody>
          <a:bodyPr>
            <a:normAutofit fontScale="90000"/>
          </a:bodyPr>
          <a:lstStyle/>
          <a:p>
            <a:r>
              <a:rPr lang="en-US" dirty="0"/>
              <a:t>3.0 – AeroComBAT Future Development</a:t>
            </a:r>
          </a:p>
        </p:txBody>
      </p:sp>
    </p:spTree>
    <p:extLst>
      <p:ext uri="{BB962C8B-B14F-4D97-AF65-F5344CB8AC3E}">
        <p14:creationId xmlns:p14="http://schemas.microsoft.com/office/powerpoint/2010/main" val="9012118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A2523E-7110-441D-9625-BF058C2BF745}"/>
              </a:ext>
            </a:extLst>
          </p:cNvPr>
          <p:cNvSpPr>
            <a:spLocks noGrp="1"/>
          </p:cNvSpPr>
          <p:nvPr>
            <p:ph idx="1"/>
          </p:nvPr>
        </p:nvSpPr>
        <p:spPr/>
        <p:txBody>
          <a:bodyPr>
            <a:normAutofit/>
          </a:bodyPr>
          <a:lstStyle/>
          <a:p>
            <a:r>
              <a:rPr lang="en-US" dirty="0"/>
              <a:t>The following slides will be dedicated to establishing input form for the cards that AeroComBAT supports</a:t>
            </a:r>
          </a:p>
          <a:p>
            <a:endParaRPr lang="en-US" dirty="0"/>
          </a:p>
          <a:p>
            <a:r>
              <a:rPr lang="en-US" dirty="0"/>
              <a:t>Note, all cards are listed in a single line where fields are separated by commas</a:t>
            </a:r>
          </a:p>
        </p:txBody>
      </p:sp>
      <p:sp>
        <p:nvSpPr>
          <p:cNvPr id="3" name="Title 2">
            <a:extLst>
              <a:ext uri="{FF2B5EF4-FFF2-40B4-BE49-F238E27FC236}">
                <a16:creationId xmlns:a16="http://schemas.microsoft.com/office/drawing/2014/main" id="{AA7315E9-54D8-4073-8B07-48874405FB9D}"/>
              </a:ext>
            </a:extLst>
          </p:cNvPr>
          <p:cNvSpPr>
            <a:spLocks noGrp="1"/>
          </p:cNvSpPr>
          <p:nvPr>
            <p:ph type="title"/>
          </p:nvPr>
        </p:nvSpPr>
        <p:spPr>
          <a:xfrm>
            <a:off x="2019869" y="183222"/>
            <a:ext cx="8152262" cy="545881"/>
          </a:xfrm>
        </p:spPr>
        <p:txBody>
          <a:bodyPr>
            <a:normAutofit fontScale="90000"/>
          </a:bodyPr>
          <a:lstStyle/>
          <a:p>
            <a:r>
              <a:rPr lang="en-US" dirty="0"/>
              <a:t>4.1.0 – AeroComBAT Card Reference Guide</a:t>
            </a:r>
          </a:p>
        </p:txBody>
      </p:sp>
    </p:spTree>
    <p:extLst>
      <p:ext uri="{BB962C8B-B14F-4D97-AF65-F5344CB8AC3E}">
        <p14:creationId xmlns:p14="http://schemas.microsoft.com/office/powerpoint/2010/main" val="5275273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p:txBody>
          <a:bodyPr/>
          <a:lstStyle/>
          <a:p>
            <a:r>
              <a:rPr lang="en-US" dirty="0"/>
              <a:t>Card: XNODE</a:t>
            </a:r>
          </a:p>
          <a:p>
            <a:pPr lvl="1"/>
            <a:r>
              <a:rPr lang="en-US" dirty="0"/>
              <a:t>This card represents a cross-section node to be used for cross-sectional analysis</a:t>
            </a:r>
          </a:p>
          <a:p>
            <a:r>
              <a:rPr lang="en-US" dirty="0"/>
              <a:t>Form:</a:t>
            </a:r>
          </a:p>
          <a:p>
            <a:pPr lvl="1"/>
            <a:r>
              <a:rPr lang="en-US" dirty="0"/>
              <a:t>XNODE,NID,X,Y</a:t>
            </a:r>
          </a:p>
          <a:p>
            <a:pPr lvl="2"/>
            <a:r>
              <a:rPr lang="en-US" dirty="0"/>
              <a:t>NID (int): The node identifier</a:t>
            </a:r>
          </a:p>
          <a:p>
            <a:pPr lvl="2"/>
            <a:r>
              <a:rPr lang="en-US" dirty="0"/>
              <a:t>X (float): The node x-coordinate</a:t>
            </a:r>
          </a:p>
          <a:p>
            <a:pPr lvl="2"/>
            <a:r>
              <a:rPr lang="en-US" dirty="0"/>
              <a:t>Y (float): The node y-coordinate</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152262" cy="545881"/>
          </a:xfrm>
        </p:spPr>
        <p:txBody>
          <a:bodyPr>
            <a:normAutofit fontScale="90000"/>
          </a:bodyPr>
          <a:lstStyle/>
          <a:p>
            <a:r>
              <a:rPr lang="en-US" dirty="0"/>
              <a:t>4.1.1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Tree>
    <p:extLst>
      <p:ext uri="{BB962C8B-B14F-4D97-AF65-F5344CB8AC3E}">
        <p14:creationId xmlns:p14="http://schemas.microsoft.com/office/powerpoint/2010/main" val="4170548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MAT_ISO</a:t>
            </a:r>
          </a:p>
          <a:p>
            <a:pPr lvl="1"/>
            <a:r>
              <a:rPr lang="en-US" dirty="0"/>
              <a:t>This card represents an isotropic material (such as a metal or plastic).</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152262" cy="545881"/>
          </a:xfrm>
        </p:spPr>
        <p:txBody>
          <a:bodyPr>
            <a:normAutofit fontScale="90000"/>
          </a:bodyPr>
          <a:lstStyle/>
          <a:p>
            <a:r>
              <a:rPr lang="en-US" dirty="0"/>
              <a:t>4.1.2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7" y="1843827"/>
            <a:ext cx="5709293"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err="1"/>
              <a:t>MAT_ISO,MID,name,E,nu,rho</a:t>
            </a:r>
            <a:endParaRPr lang="en-US" dirty="0"/>
          </a:p>
          <a:p>
            <a:r>
              <a:rPr lang="en-US" dirty="0"/>
              <a:t>Form 2:</a:t>
            </a:r>
          </a:p>
          <a:p>
            <a:pPr lvl="1"/>
            <a:r>
              <a:rPr lang="en-US" dirty="0" err="1"/>
              <a:t>MAT_ISO,MID,name,E,nu,rho,mat_t</a:t>
            </a:r>
            <a:endParaRPr lang="en-US" dirty="0"/>
          </a:p>
          <a:p>
            <a:r>
              <a:rPr lang="en-US" dirty="0"/>
              <a:t>Form 3:</a:t>
            </a:r>
          </a:p>
          <a:p>
            <a:pPr lvl="1"/>
            <a:r>
              <a:rPr lang="en-US" dirty="0" err="1"/>
              <a:t>MAT_ISO,MID,name,E,nu,rho,mat_t,Xt,Xc,Sxy</a:t>
            </a:r>
            <a:endParaRPr lang="en-US" dirty="0"/>
          </a:p>
          <a:p>
            <a:pPr lvl="1"/>
            <a:endParaRPr lang="en-US" dirty="0"/>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096000" y="1843827"/>
            <a:ext cx="5864352"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MID (int): The material identifier</a:t>
            </a:r>
          </a:p>
          <a:p>
            <a:r>
              <a:rPr lang="en-US" dirty="0"/>
              <a:t>Name (str): The material name</a:t>
            </a:r>
          </a:p>
          <a:p>
            <a:r>
              <a:rPr lang="en-US" dirty="0"/>
              <a:t>E (float): The material young’s modulus</a:t>
            </a:r>
          </a:p>
          <a:p>
            <a:r>
              <a:rPr lang="en-US" dirty="0"/>
              <a:t>nu (float): The material Poisson ratio</a:t>
            </a:r>
          </a:p>
          <a:p>
            <a:r>
              <a:rPr lang="en-US" dirty="0"/>
              <a:t>rho (float): The material mass density</a:t>
            </a:r>
          </a:p>
          <a:p>
            <a:r>
              <a:rPr lang="en-US" dirty="0" err="1"/>
              <a:t>mat_t</a:t>
            </a:r>
            <a:r>
              <a:rPr lang="en-US" dirty="0"/>
              <a:t> (float): If the material is used to define laminates, this thickness sets ply thicknesses</a:t>
            </a:r>
          </a:p>
          <a:p>
            <a:r>
              <a:rPr lang="en-US" dirty="0" err="1"/>
              <a:t>Xt</a:t>
            </a:r>
            <a:r>
              <a:rPr lang="en-US" dirty="0"/>
              <a:t> (float): The ultimate tensile strength of the material</a:t>
            </a:r>
          </a:p>
          <a:p>
            <a:r>
              <a:rPr lang="en-US" dirty="0" err="1"/>
              <a:t>Xc</a:t>
            </a:r>
            <a:r>
              <a:rPr lang="en-US" dirty="0"/>
              <a:t> (float): The ultimate compressive strength of the material</a:t>
            </a:r>
          </a:p>
          <a:p>
            <a:r>
              <a:rPr lang="en-US" dirty="0" err="1"/>
              <a:t>Sxy</a:t>
            </a:r>
            <a:r>
              <a:rPr lang="en-US" dirty="0"/>
              <a:t> (float): The ultimate shear strength of the material</a:t>
            </a:r>
          </a:p>
        </p:txBody>
      </p:sp>
    </p:spTree>
    <p:extLst>
      <p:ext uri="{BB962C8B-B14F-4D97-AF65-F5344CB8AC3E}">
        <p14:creationId xmlns:p14="http://schemas.microsoft.com/office/powerpoint/2010/main" val="22095848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MAT_TISO</a:t>
            </a:r>
          </a:p>
          <a:p>
            <a:pPr lvl="1"/>
            <a:r>
              <a:rPr lang="en-US" dirty="0"/>
              <a:t>This card represents a transversely isotropic material (such as unidirectional tape).</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152262" cy="545881"/>
          </a:xfrm>
        </p:spPr>
        <p:txBody>
          <a:bodyPr>
            <a:normAutofit fontScale="90000"/>
          </a:bodyPr>
          <a:lstStyle/>
          <a:p>
            <a:r>
              <a:rPr lang="en-US" dirty="0"/>
              <a:t>4.1.3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7" y="1843827"/>
            <a:ext cx="5709293"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a:t>MAT_TISO,MID,name,E1,E2,nu23,nu12,G12,rho</a:t>
            </a:r>
          </a:p>
          <a:p>
            <a:r>
              <a:rPr lang="en-US" dirty="0"/>
              <a:t>Form 2:</a:t>
            </a:r>
          </a:p>
          <a:p>
            <a:pPr lvl="1"/>
            <a:r>
              <a:rPr lang="en-US" dirty="0"/>
              <a:t>MAT_TISO,MID,name,E1,E2,nu23,nu12,G12,rho,mat_t</a:t>
            </a:r>
          </a:p>
          <a:p>
            <a:r>
              <a:rPr lang="en-US" dirty="0"/>
              <a:t>Form 3:</a:t>
            </a:r>
          </a:p>
          <a:p>
            <a:pPr lvl="1"/>
            <a:r>
              <a:rPr lang="en-US" dirty="0"/>
              <a:t>MAT_TISO,MID,name,E1,E2,nu23,nu12,G12,rho,mat_t,Xt,Xc,Yt,Yc,Sxy</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096000" y="1843827"/>
            <a:ext cx="5864352" cy="494102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MID (int): The material identifier</a:t>
            </a:r>
          </a:p>
          <a:p>
            <a:r>
              <a:rPr lang="en-US" dirty="0"/>
              <a:t>Name (str): The material name</a:t>
            </a:r>
          </a:p>
          <a:p>
            <a:r>
              <a:rPr lang="en-US" dirty="0"/>
              <a:t>E1 (float): The material bulk stiffness in the 1 direction</a:t>
            </a:r>
          </a:p>
          <a:p>
            <a:r>
              <a:rPr lang="en-US" dirty="0"/>
              <a:t>E2 (float): The material bulk stiffness in the 2 direction</a:t>
            </a:r>
          </a:p>
          <a:p>
            <a:r>
              <a:rPr lang="en-US" dirty="0"/>
              <a:t>nu23 (float): The material Poisson ratio in the 23 direction</a:t>
            </a:r>
          </a:p>
          <a:p>
            <a:r>
              <a:rPr lang="en-US" dirty="0"/>
              <a:t>nu12 (float): The material Poisson ratio in the 12 direction</a:t>
            </a:r>
          </a:p>
          <a:p>
            <a:r>
              <a:rPr lang="en-US" dirty="0"/>
              <a:t>G12 (float): The material shear modulus in the 12 direction</a:t>
            </a:r>
          </a:p>
          <a:p>
            <a:r>
              <a:rPr lang="en-US" dirty="0"/>
              <a:t>rho (float): The material mass density</a:t>
            </a:r>
          </a:p>
          <a:p>
            <a:r>
              <a:rPr lang="en-US" dirty="0" err="1"/>
              <a:t>mat_t</a:t>
            </a:r>
            <a:r>
              <a:rPr lang="en-US" dirty="0"/>
              <a:t> (float): If the material is used to define laminates, this thickness sets ply thicknesses</a:t>
            </a:r>
          </a:p>
          <a:p>
            <a:r>
              <a:rPr lang="en-US" dirty="0" err="1"/>
              <a:t>Xt</a:t>
            </a:r>
            <a:r>
              <a:rPr lang="en-US" dirty="0"/>
              <a:t> (float): The ultimate tensile strength of the material in the 1 direction</a:t>
            </a:r>
          </a:p>
          <a:p>
            <a:r>
              <a:rPr lang="en-US" dirty="0" err="1"/>
              <a:t>Xc</a:t>
            </a:r>
            <a:r>
              <a:rPr lang="en-US" dirty="0"/>
              <a:t> (float): The ultimate compressive strength of the material in the 1 direction</a:t>
            </a:r>
          </a:p>
          <a:p>
            <a:r>
              <a:rPr lang="en-US" dirty="0" err="1"/>
              <a:t>Yt</a:t>
            </a:r>
            <a:r>
              <a:rPr lang="en-US" dirty="0"/>
              <a:t> (float): The ultimate tensile strength of the material in the 2 direction</a:t>
            </a:r>
          </a:p>
          <a:p>
            <a:r>
              <a:rPr lang="en-US" dirty="0" err="1"/>
              <a:t>Yc</a:t>
            </a:r>
            <a:r>
              <a:rPr lang="en-US" dirty="0"/>
              <a:t> (float): The ultimate compressive strength of the material in the 2 direction</a:t>
            </a:r>
          </a:p>
          <a:p>
            <a:r>
              <a:rPr lang="en-US" dirty="0" err="1"/>
              <a:t>Sxy</a:t>
            </a:r>
            <a:r>
              <a:rPr lang="en-US" dirty="0"/>
              <a:t> (float): The ultimate shear strength of the material</a:t>
            </a:r>
          </a:p>
        </p:txBody>
      </p:sp>
    </p:spTree>
    <p:extLst>
      <p:ext uri="{BB962C8B-B14F-4D97-AF65-F5344CB8AC3E}">
        <p14:creationId xmlns:p14="http://schemas.microsoft.com/office/powerpoint/2010/main" val="430947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BD4AB2-7F93-4E6C-AA33-2A2DCD418DC1}"/>
              </a:ext>
            </a:extLst>
          </p:cNvPr>
          <p:cNvSpPr>
            <a:spLocks noGrp="1"/>
          </p:cNvSpPr>
          <p:nvPr>
            <p:ph idx="1"/>
          </p:nvPr>
        </p:nvSpPr>
        <p:spPr>
          <a:xfrm>
            <a:off x="386707" y="1007048"/>
            <a:ext cx="11418586" cy="5361384"/>
          </a:xfrm>
        </p:spPr>
        <p:txBody>
          <a:bodyPr>
            <a:normAutofit lnSpcReduction="10000"/>
          </a:bodyPr>
          <a:lstStyle/>
          <a:p>
            <a:r>
              <a:rPr lang="en-US" dirty="0"/>
              <a:t>In order to utilize AeroComBAT, first install the latest version of the Anaconda python distribution (</a:t>
            </a:r>
            <a:r>
              <a:rPr lang="en-US" dirty="0">
                <a:hlinkClick r:id="rId2"/>
              </a:rPr>
              <a:t>https://www.anaconda.com/</a:t>
            </a:r>
            <a:r>
              <a:rPr lang="en-US" dirty="0"/>
              <a:t>). The base python installation also works, but by installing the Anaconda you also get the following dependencies automatically installed:</a:t>
            </a:r>
          </a:p>
          <a:p>
            <a:pPr lvl="1"/>
            <a:r>
              <a:rPr lang="en-US" dirty="0" err="1"/>
              <a:t>Numpy</a:t>
            </a:r>
            <a:endParaRPr lang="en-US" dirty="0"/>
          </a:p>
          <a:p>
            <a:pPr lvl="1"/>
            <a:r>
              <a:rPr lang="en-US" dirty="0" err="1"/>
              <a:t>Scipy</a:t>
            </a:r>
            <a:endParaRPr lang="en-US" dirty="0"/>
          </a:p>
          <a:p>
            <a:r>
              <a:rPr lang="en-US" dirty="0"/>
              <a:t>Next, install the following dependencies by launching the Anaconda CMD prompt using the pip command:</a:t>
            </a:r>
          </a:p>
          <a:p>
            <a:pPr lvl="1"/>
            <a:r>
              <a:rPr lang="en-US" dirty="0"/>
              <a:t>“pip install </a:t>
            </a:r>
            <a:r>
              <a:rPr lang="en-US" dirty="0" err="1"/>
              <a:t>pyOpengl</a:t>
            </a:r>
            <a:r>
              <a:rPr lang="en-US" dirty="0"/>
              <a:t>”</a:t>
            </a:r>
          </a:p>
          <a:p>
            <a:pPr lvl="1"/>
            <a:r>
              <a:rPr lang="en-US" dirty="0"/>
              <a:t>“pip install </a:t>
            </a:r>
            <a:r>
              <a:rPr lang="en-US" dirty="0" err="1"/>
              <a:t>pyqtgraph</a:t>
            </a:r>
            <a:r>
              <a:rPr lang="en-US" dirty="0"/>
              <a:t>”</a:t>
            </a:r>
          </a:p>
          <a:p>
            <a:r>
              <a:rPr lang="en-US" dirty="0"/>
              <a:t>Finally, it is recommended that </a:t>
            </a:r>
            <a:r>
              <a:rPr lang="en-US" dirty="0" err="1"/>
              <a:t>pyNastran</a:t>
            </a:r>
            <a:r>
              <a:rPr lang="en-US" dirty="0"/>
              <a:t> also be installed, as it will facilitate importing models from NASTRAN and exporting AeroComBAT models to NASTRAN decks</a:t>
            </a:r>
          </a:p>
          <a:p>
            <a:pPr lvl="1"/>
            <a:r>
              <a:rPr lang="en-US" dirty="0"/>
              <a:t>“pip install </a:t>
            </a:r>
            <a:r>
              <a:rPr lang="en-US" dirty="0" err="1"/>
              <a:t>pyNastran</a:t>
            </a:r>
            <a:r>
              <a:rPr lang="en-US" dirty="0"/>
              <a:t>”</a:t>
            </a:r>
          </a:p>
          <a:p>
            <a:r>
              <a:rPr lang="en-US" dirty="0"/>
              <a:t>To run AeroComBAT, either run the AeroComBAT.py script within an IDE (such as SPYDER), or run it from the Command Prompt by navigating to the directory that houses the AeroComBAT main </a:t>
            </a:r>
            <a:r>
              <a:rPr lang="en-US" dirty="0" err="1"/>
              <a:t>runfile</a:t>
            </a:r>
            <a:r>
              <a:rPr lang="en-US" dirty="0"/>
              <a:t>:</a:t>
            </a:r>
          </a:p>
          <a:p>
            <a:pPr lvl="1"/>
            <a:r>
              <a:rPr lang="en-US" dirty="0"/>
              <a:t>“python AeroComBAT.py”</a:t>
            </a:r>
          </a:p>
          <a:p>
            <a:pPr lvl="2"/>
            <a:r>
              <a:rPr lang="en-US" dirty="0"/>
              <a:t>Note that sometimes because of permissions, Anaconda installs a separate “Anaconda Prompt” to not overwrite an existing python installation.</a:t>
            </a:r>
          </a:p>
        </p:txBody>
      </p:sp>
      <p:sp>
        <p:nvSpPr>
          <p:cNvPr id="3" name="Title 2">
            <a:extLst>
              <a:ext uri="{FF2B5EF4-FFF2-40B4-BE49-F238E27FC236}">
                <a16:creationId xmlns:a16="http://schemas.microsoft.com/office/drawing/2014/main" id="{D6A57E80-7064-4C88-97C3-277FE3EB0E2E}"/>
              </a:ext>
            </a:extLst>
          </p:cNvPr>
          <p:cNvSpPr>
            <a:spLocks noGrp="1"/>
          </p:cNvSpPr>
          <p:nvPr>
            <p:ph type="title"/>
          </p:nvPr>
        </p:nvSpPr>
        <p:spPr/>
        <p:txBody>
          <a:bodyPr>
            <a:normAutofit fontScale="90000"/>
          </a:bodyPr>
          <a:lstStyle/>
          <a:p>
            <a:r>
              <a:rPr lang="en-US" dirty="0"/>
              <a:t>1.1 – installation</a:t>
            </a:r>
          </a:p>
        </p:txBody>
      </p:sp>
    </p:spTree>
    <p:extLst>
      <p:ext uri="{BB962C8B-B14F-4D97-AF65-F5344CB8AC3E}">
        <p14:creationId xmlns:p14="http://schemas.microsoft.com/office/powerpoint/2010/main" val="34307757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MAT_ORTHO</a:t>
            </a:r>
          </a:p>
          <a:p>
            <a:pPr lvl="1"/>
            <a:r>
              <a:rPr lang="en-US" dirty="0"/>
              <a:t>This card represents am orthotropic material (such as some cores and bi-directional fabrics).</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152262" cy="545881"/>
          </a:xfrm>
        </p:spPr>
        <p:txBody>
          <a:bodyPr>
            <a:normAutofit fontScale="90000"/>
          </a:bodyPr>
          <a:lstStyle/>
          <a:p>
            <a:r>
              <a:rPr lang="en-US" dirty="0"/>
              <a:t>4.1.4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7" y="1843827"/>
            <a:ext cx="5709293"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a:t>MAT_ORTHO,MID,name,E1,E2,E3,nu23,nu13,nu12,G23,G13,G12,rho</a:t>
            </a:r>
          </a:p>
          <a:p>
            <a:r>
              <a:rPr lang="en-US" dirty="0"/>
              <a:t>Form 2:</a:t>
            </a:r>
          </a:p>
          <a:p>
            <a:pPr lvl="1"/>
            <a:r>
              <a:rPr lang="en-US" dirty="0"/>
              <a:t>MAT_ORTHO,MID,name,E1,E2,E3,nu23,nu13,nu12,G23,G13,G12,rho,mat_t</a:t>
            </a:r>
          </a:p>
          <a:p>
            <a:r>
              <a:rPr lang="en-US" dirty="0"/>
              <a:t>Form 3:</a:t>
            </a:r>
          </a:p>
          <a:p>
            <a:pPr lvl="1"/>
            <a:r>
              <a:rPr lang="en-US" dirty="0"/>
              <a:t>MAT_ORTHO,MID,name,E1,E2,E3,nu23,nu13,nu12,G23,G13,G12,rho,mat_t,Xt,Xc,Yt,Yc,Zt,Zc,Syz,Sxz,Sxy</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096000" y="1843827"/>
            <a:ext cx="5864352" cy="4941021"/>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MID (int): The material identifier</a:t>
            </a:r>
          </a:p>
          <a:p>
            <a:r>
              <a:rPr lang="en-US" dirty="0"/>
              <a:t>Name (str): The material name</a:t>
            </a:r>
          </a:p>
          <a:p>
            <a:r>
              <a:rPr lang="en-US" dirty="0"/>
              <a:t>E1 (float): The material bulk stiffness in the 1 direction</a:t>
            </a:r>
          </a:p>
          <a:p>
            <a:r>
              <a:rPr lang="en-US" dirty="0"/>
              <a:t>E2 (float): The material bulk stiffness in the 2 direction</a:t>
            </a:r>
          </a:p>
          <a:p>
            <a:r>
              <a:rPr lang="en-US" dirty="0"/>
              <a:t>E3 (float): The material bulk stiffness in the 3 direction</a:t>
            </a:r>
          </a:p>
          <a:p>
            <a:r>
              <a:rPr lang="en-US" dirty="0"/>
              <a:t>nu23 (float): The material Poisson ratio in the 23 direction</a:t>
            </a:r>
          </a:p>
          <a:p>
            <a:r>
              <a:rPr lang="en-US" dirty="0"/>
              <a:t>nu13 (float): The material Poisson ratio in the 23 direction</a:t>
            </a:r>
          </a:p>
          <a:p>
            <a:r>
              <a:rPr lang="en-US" dirty="0"/>
              <a:t>nu12 (float): The material Poisson ratio in the 12 direction</a:t>
            </a:r>
          </a:p>
          <a:p>
            <a:r>
              <a:rPr lang="en-US" dirty="0"/>
              <a:t>G23 (float): The material shear modulus in the 23 direction</a:t>
            </a:r>
          </a:p>
          <a:p>
            <a:r>
              <a:rPr lang="en-US" dirty="0"/>
              <a:t>G13 (float): The material shear modulus in the 13 direction</a:t>
            </a:r>
          </a:p>
          <a:p>
            <a:r>
              <a:rPr lang="en-US" dirty="0"/>
              <a:t>G12 (float): The material shear modulus in the 12 direction</a:t>
            </a:r>
          </a:p>
          <a:p>
            <a:r>
              <a:rPr lang="en-US" dirty="0"/>
              <a:t>rho (float): The material mass density</a:t>
            </a:r>
          </a:p>
          <a:p>
            <a:r>
              <a:rPr lang="en-US" dirty="0" err="1"/>
              <a:t>mat_t</a:t>
            </a:r>
            <a:r>
              <a:rPr lang="en-US" dirty="0"/>
              <a:t> (float): If the material is used to define laminates, this thickness sets ply thicknesses</a:t>
            </a:r>
          </a:p>
          <a:p>
            <a:r>
              <a:rPr lang="en-US" dirty="0" err="1"/>
              <a:t>Xt</a:t>
            </a:r>
            <a:r>
              <a:rPr lang="en-US" dirty="0"/>
              <a:t> (float): The ultimate tensile strength of the material in the 1 direction</a:t>
            </a:r>
          </a:p>
          <a:p>
            <a:r>
              <a:rPr lang="en-US" dirty="0" err="1"/>
              <a:t>Xc</a:t>
            </a:r>
            <a:r>
              <a:rPr lang="en-US" dirty="0"/>
              <a:t> (float): The ultimate compressive strength of the material in the 1 direction</a:t>
            </a:r>
          </a:p>
          <a:p>
            <a:r>
              <a:rPr lang="en-US" dirty="0" err="1"/>
              <a:t>Yt</a:t>
            </a:r>
            <a:r>
              <a:rPr lang="en-US" dirty="0"/>
              <a:t> (float): The ultimate tensile strength of the material in the 2 direction</a:t>
            </a:r>
          </a:p>
          <a:p>
            <a:r>
              <a:rPr lang="en-US" dirty="0" err="1"/>
              <a:t>Yc</a:t>
            </a:r>
            <a:r>
              <a:rPr lang="en-US" dirty="0"/>
              <a:t> (float): The ultimate compressive strength of the material in the 2 direction</a:t>
            </a:r>
          </a:p>
          <a:p>
            <a:r>
              <a:rPr lang="en-US" dirty="0" err="1"/>
              <a:t>Zt</a:t>
            </a:r>
            <a:r>
              <a:rPr lang="en-US" dirty="0"/>
              <a:t> (float): The ultimate tensile strength of the material in the 3 direction</a:t>
            </a:r>
          </a:p>
          <a:p>
            <a:r>
              <a:rPr lang="en-US" dirty="0" err="1"/>
              <a:t>Zc</a:t>
            </a:r>
            <a:r>
              <a:rPr lang="en-US" dirty="0"/>
              <a:t> (float): The ultimate compressive strength of the material in the 3 direction</a:t>
            </a:r>
          </a:p>
          <a:p>
            <a:r>
              <a:rPr lang="en-US" dirty="0" err="1"/>
              <a:t>Syz</a:t>
            </a:r>
            <a:r>
              <a:rPr lang="en-US" dirty="0"/>
              <a:t> (float): The ultimate shear strength of the material</a:t>
            </a:r>
          </a:p>
          <a:p>
            <a:r>
              <a:rPr lang="en-US" dirty="0" err="1"/>
              <a:t>Sxz</a:t>
            </a:r>
            <a:r>
              <a:rPr lang="en-US" dirty="0"/>
              <a:t> (float): The ultimate shear strength of the material</a:t>
            </a:r>
          </a:p>
          <a:p>
            <a:r>
              <a:rPr lang="en-US" dirty="0" err="1"/>
              <a:t>Sxy</a:t>
            </a:r>
            <a:r>
              <a:rPr lang="en-US" dirty="0"/>
              <a:t> (float): The ultimate shear strength of the material</a:t>
            </a:r>
          </a:p>
        </p:txBody>
      </p:sp>
    </p:spTree>
    <p:extLst>
      <p:ext uri="{BB962C8B-B14F-4D97-AF65-F5344CB8AC3E}">
        <p14:creationId xmlns:p14="http://schemas.microsoft.com/office/powerpoint/2010/main" val="7135959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XQUAD4</a:t>
            </a:r>
          </a:p>
          <a:p>
            <a:pPr lvl="1"/>
            <a:r>
              <a:rPr lang="en-US" dirty="0"/>
              <a:t>This card represents a linear, 4 </a:t>
            </a:r>
            <a:r>
              <a:rPr lang="en-US" dirty="0" err="1"/>
              <a:t>noded</a:t>
            </a:r>
            <a:r>
              <a:rPr lang="en-US" dirty="0"/>
              <a:t> quad element.</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152262" cy="545881"/>
          </a:xfrm>
        </p:spPr>
        <p:txBody>
          <a:bodyPr>
            <a:normAutofit fontScale="90000"/>
          </a:bodyPr>
          <a:lstStyle/>
          <a:p>
            <a:r>
              <a:rPr lang="en-US" dirty="0"/>
              <a:t>4.1.5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7" y="1843827"/>
            <a:ext cx="5709293"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a:t>XQUAD4,EID,NID1,NID2,NID3,NID4,MID</a:t>
            </a:r>
          </a:p>
          <a:p>
            <a:r>
              <a:rPr lang="en-US" dirty="0"/>
              <a:t>Form 2:</a:t>
            </a:r>
          </a:p>
          <a:p>
            <a:pPr lvl="1"/>
            <a:r>
              <a:rPr lang="en-US" dirty="0"/>
              <a:t>XQUAD4,EID,NID1,NID2,NID3,NID4,MID,th1,th2,th3</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096000" y="1843827"/>
            <a:ext cx="5864352"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EID (int): The element identifier</a:t>
            </a:r>
          </a:p>
          <a:p>
            <a:r>
              <a:rPr lang="en-US" dirty="0"/>
              <a:t>MID (int): The material identifier</a:t>
            </a:r>
          </a:p>
          <a:p>
            <a:r>
              <a:rPr lang="en-US" dirty="0" err="1"/>
              <a:t>NIDn</a:t>
            </a:r>
            <a:r>
              <a:rPr lang="en-US" dirty="0"/>
              <a:t> (int): The nth node ID referenced by the element</a:t>
            </a:r>
          </a:p>
          <a:p>
            <a:r>
              <a:rPr lang="en-US" dirty="0" err="1"/>
              <a:t>thn</a:t>
            </a:r>
            <a:r>
              <a:rPr lang="en-US" dirty="0"/>
              <a:t> (float): The nth </a:t>
            </a:r>
            <a:r>
              <a:rPr lang="en-US" dirty="0" err="1"/>
              <a:t>euler</a:t>
            </a:r>
            <a:r>
              <a:rPr lang="en-US" dirty="0"/>
              <a:t> angle to define the local element material CSYS</a:t>
            </a:r>
          </a:p>
        </p:txBody>
      </p:sp>
      <p:sp>
        <p:nvSpPr>
          <p:cNvPr id="6" name="Rectangle 5">
            <a:extLst>
              <a:ext uri="{FF2B5EF4-FFF2-40B4-BE49-F238E27FC236}">
                <a16:creationId xmlns:a16="http://schemas.microsoft.com/office/drawing/2014/main" id="{31080F25-9800-4104-B3F4-F6ABB5A1C355}"/>
              </a:ext>
            </a:extLst>
          </p:cNvPr>
          <p:cNvSpPr/>
          <p:nvPr/>
        </p:nvSpPr>
        <p:spPr>
          <a:xfrm>
            <a:off x="1715512" y="4453128"/>
            <a:ext cx="1554480" cy="1554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69D569E-1EE3-4BE9-BDFF-6376FDA58523}"/>
              </a:ext>
            </a:extLst>
          </p:cNvPr>
          <p:cNvSpPr/>
          <p:nvPr/>
        </p:nvSpPr>
        <p:spPr>
          <a:xfrm>
            <a:off x="3176168"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3F4F969-0707-4E5D-9755-0C96871C623E}"/>
              </a:ext>
            </a:extLst>
          </p:cNvPr>
          <p:cNvSpPr/>
          <p:nvPr/>
        </p:nvSpPr>
        <p:spPr>
          <a:xfrm>
            <a:off x="3176167" y="4359305"/>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44B38A7-CE66-4391-A016-FE709394957B}"/>
              </a:ext>
            </a:extLst>
          </p:cNvPr>
          <p:cNvSpPr/>
          <p:nvPr/>
        </p:nvSpPr>
        <p:spPr>
          <a:xfrm>
            <a:off x="1621689"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2EF779B-61F3-474F-A435-4976DE757DB8}"/>
              </a:ext>
            </a:extLst>
          </p:cNvPr>
          <p:cNvSpPr/>
          <p:nvPr/>
        </p:nvSpPr>
        <p:spPr>
          <a:xfrm>
            <a:off x="1621688" y="435930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BAADAB5-A6EE-418A-AE64-69C6A45E273B}"/>
              </a:ext>
            </a:extLst>
          </p:cNvPr>
          <p:cNvSpPr txBox="1"/>
          <p:nvPr/>
        </p:nvSpPr>
        <p:spPr>
          <a:xfrm>
            <a:off x="1475702" y="6166245"/>
            <a:ext cx="479618" cy="369332"/>
          </a:xfrm>
          <a:prstGeom prst="rect">
            <a:avLst/>
          </a:prstGeom>
          <a:noFill/>
        </p:spPr>
        <p:txBody>
          <a:bodyPr wrap="none" rtlCol="0">
            <a:spAutoFit/>
          </a:bodyPr>
          <a:lstStyle/>
          <a:p>
            <a:r>
              <a:rPr lang="en-US" dirty="0"/>
              <a:t>N1</a:t>
            </a:r>
          </a:p>
        </p:txBody>
      </p:sp>
      <p:sp>
        <p:nvSpPr>
          <p:cNvPr id="13" name="TextBox 12">
            <a:extLst>
              <a:ext uri="{FF2B5EF4-FFF2-40B4-BE49-F238E27FC236}">
                <a16:creationId xmlns:a16="http://schemas.microsoft.com/office/drawing/2014/main" id="{C9793D4C-FFC5-4E59-BDC6-34D2BB5BEC2F}"/>
              </a:ext>
            </a:extLst>
          </p:cNvPr>
          <p:cNvSpPr txBox="1"/>
          <p:nvPr/>
        </p:nvSpPr>
        <p:spPr>
          <a:xfrm>
            <a:off x="3030181" y="6180064"/>
            <a:ext cx="479618" cy="369332"/>
          </a:xfrm>
          <a:prstGeom prst="rect">
            <a:avLst/>
          </a:prstGeom>
          <a:noFill/>
        </p:spPr>
        <p:txBody>
          <a:bodyPr wrap="none" rtlCol="0">
            <a:spAutoFit/>
          </a:bodyPr>
          <a:lstStyle/>
          <a:p>
            <a:r>
              <a:rPr lang="en-US" dirty="0"/>
              <a:t>N2</a:t>
            </a:r>
          </a:p>
        </p:txBody>
      </p:sp>
      <p:sp>
        <p:nvSpPr>
          <p:cNvPr id="14" name="TextBox 13">
            <a:extLst>
              <a:ext uri="{FF2B5EF4-FFF2-40B4-BE49-F238E27FC236}">
                <a16:creationId xmlns:a16="http://schemas.microsoft.com/office/drawing/2014/main" id="{36DAB03E-6149-40FE-9904-6F106E36311E}"/>
              </a:ext>
            </a:extLst>
          </p:cNvPr>
          <p:cNvSpPr txBox="1"/>
          <p:nvPr/>
        </p:nvSpPr>
        <p:spPr>
          <a:xfrm>
            <a:off x="3076402" y="4007305"/>
            <a:ext cx="479618" cy="369332"/>
          </a:xfrm>
          <a:prstGeom prst="rect">
            <a:avLst/>
          </a:prstGeom>
          <a:noFill/>
        </p:spPr>
        <p:txBody>
          <a:bodyPr wrap="none" rtlCol="0">
            <a:spAutoFit/>
          </a:bodyPr>
          <a:lstStyle/>
          <a:p>
            <a:r>
              <a:rPr lang="en-US" dirty="0"/>
              <a:t>N3</a:t>
            </a:r>
          </a:p>
        </p:txBody>
      </p:sp>
      <p:sp>
        <p:nvSpPr>
          <p:cNvPr id="15" name="TextBox 14">
            <a:extLst>
              <a:ext uri="{FF2B5EF4-FFF2-40B4-BE49-F238E27FC236}">
                <a16:creationId xmlns:a16="http://schemas.microsoft.com/office/drawing/2014/main" id="{5CA5AA76-2C87-4AF3-94D4-6F35BB49D6FE}"/>
              </a:ext>
            </a:extLst>
          </p:cNvPr>
          <p:cNvSpPr txBox="1"/>
          <p:nvPr/>
        </p:nvSpPr>
        <p:spPr>
          <a:xfrm>
            <a:off x="1483350" y="4018982"/>
            <a:ext cx="479618" cy="369332"/>
          </a:xfrm>
          <a:prstGeom prst="rect">
            <a:avLst/>
          </a:prstGeom>
          <a:noFill/>
        </p:spPr>
        <p:txBody>
          <a:bodyPr wrap="none" rtlCol="0">
            <a:spAutoFit/>
          </a:bodyPr>
          <a:lstStyle/>
          <a:p>
            <a:r>
              <a:rPr lang="en-US" dirty="0"/>
              <a:t>N4</a:t>
            </a:r>
          </a:p>
        </p:txBody>
      </p:sp>
    </p:spTree>
    <p:extLst>
      <p:ext uri="{BB962C8B-B14F-4D97-AF65-F5344CB8AC3E}">
        <p14:creationId xmlns:p14="http://schemas.microsoft.com/office/powerpoint/2010/main" val="42726419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XQUAD6</a:t>
            </a:r>
          </a:p>
          <a:p>
            <a:pPr lvl="1"/>
            <a:r>
              <a:rPr lang="en-US" dirty="0"/>
              <a:t>This card represents mixed linear-quadratic 6 </a:t>
            </a:r>
            <a:r>
              <a:rPr lang="en-US" dirty="0" err="1"/>
              <a:t>noded</a:t>
            </a:r>
            <a:r>
              <a:rPr lang="en-US" dirty="0"/>
              <a:t> quad element. This element could be used to model stress over a ply where the strain gradient changes quickly along the length, but slowly over the width.</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152262" cy="545881"/>
          </a:xfrm>
        </p:spPr>
        <p:txBody>
          <a:bodyPr>
            <a:normAutofit fontScale="90000"/>
          </a:bodyPr>
          <a:lstStyle/>
          <a:p>
            <a:r>
              <a:rPr lang="en-US" dirty="0"/>
              <a:t>4.1.5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7" y="1975757"/>
            <a:ext cx="5932186" cy="449819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a:t>XQUAD6,EID,NID1,NID2,NID3,NID4,NID5,NID6,MID</a:t>
            </a:r>
          </a:p>
          <a:p>
            <a:r>
              <a:rPr lang="en-US" dirty="0"/>
              <a:t>Form 2:</a:t>
            </a:r>
          </a:p>
          <a:p>
            <a:pPr lvl="1"/>
            <a:r>
              <a:rPr lang="en-US" dirty="0"/>
              <a:t>XQUAD6,EID,NID1,NID2,NID3,NID4,NID5,NID6,MID,th1,th2,th3</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473952" y="1984616"/>
            <a:ext cx="5486400" cy="480023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EID (int): The element identifier</a:t>
            </a:r>
          </a:p>
          <a:p>
            <a:r>
              <a:rPr lang="en-US" dirty="0"/>
              <a:t>MID (int): The material identifier</a:t>
            </a:r>
          </a:p>
          <a:p>
            <a:r>
              <a:rPr lang="en-US" dirty="0" err="1"/>
              <a:t>NIDn</a:t>
            </a:r>
            <a:r>
              <a:rPr lang="en-US" dirty="0"/>
              <a:t> (int): The nth node ID referenced by the element</a:t>
            </a:r>
          </a:p>
          <a:p>
            <a:r>
              <a:rPr lang="en-US" dirty="0" err="1"/>
              <a:t>thn</a:t>
            </a:r>
            <a:r>
              <a:rPr lang="en-US" dirty="0"/>
              <a:t> (float): The nth </a:t>
            </a:r>
            <a:r>
              <a:rPr lang="en-US" dirty="0" err="1"/>
              <a:t>euler</a:t>
            </a:r>
            <a:r>
              <a:rPr lang="en-US" dirty="0"/>
              <a:t> angle to define the local element material CSYS</a:t>
            </a:r>
          </a:p>
        </p:txBody>
      </p:sp>
      <p:sp>
        <p:nvSpPr>
          <p:cNvPr id="6" name="Rectangle 5">
            <a:extLst>
              <a:ext uri="{FF2B5EF4-FFF2-40B4-BE49-F238E27FC236}">
                <a16:creationId xmlns:a16="http://schemas.microsoft.com/office/drawing/2014/main" id="{31080F25-9800-4104-B3F4-F6ABB5A1C355}"/>
              </a:ext>
            </a:extLst>
          </p:cNvPr>
          <p:cNvSpPr/>
          <p:nvPr/>
        </p:nvSpPr>
        <p:spPr>
          <a:xfrm>
            <a:off x="1715512" y="4453128"/>
            <a:ext cx="1554480" cy="1554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69D569E-1EE3-4BE9-BDFF-6376FDA58523}"/>
              </a:ext>
            </a:extLst>
          </p:cNvPr>
          <p:cNvSpPr/>
          <p:nvPr/>
        </p:nvSpPr>
        <p:spPr>
          <a:xfrm>
            <a:off x="3176168"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3F4F969-0707-4E5D-9755-0C96871C623E}"/>
              </a:ext>
            </a:extLst>
          </p:cNvPr>
          <p:cNvSpPr/>
          <p:nvPr/>
        </p:nvSpPr>
        <p:spPr>
          <a:xfrm>
            <a:off x="3176167" y="4359305"/>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44B38A7-CE66-4391-A016-FE709394957B}"/>
              </a:ext>
            </a:extLst>
          </p:cNvPr>
          <p:cNvSpPr/>
          <p:nvPr/>
        </p:nvSpPr>
        <p:spPr>
          <a:xfrm>
            <a:off x="1621689"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2EF779B-61F3-474F-A435-4976DE757DB8}"/>
              </a:ext>
            </a:extLst>
          </p:cNvPr>
          <p:cNvSpPr/>
          <p:nvPr/>
        </p:nvSpPr>
        <p:spPr>
          <a:xfrm>
            <a:off x="1621688" y="435930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BAADAB5-A6EE-418A-AE64-69C6A45E273B}"/>
              </a:ext>
            </a:extLst>
          </p:cNvPr>
          <p:cNvSpPr txBox="1"/>
          <p:nvPr/>
        </p:nvSpPr>
        <p:spPr>
          <a:xfrm>
            <a:off x="1475702" y="6166245"/>
            <a:ext cx="479618" cy="369332"/>
          </a:xfrm>
          <a:prstGeom prst="rect">
            <a:avLst/>
          </a:prstGeom>
          <a:noFill/>
        </p:spPr>
        <p:txBody>
          <a:bodyPr wrap="none" rtlCol="0">
            <a:spAutoFit/>
          </a:bodyPr>
          <a:lstStyle/>
          <a:p>
            <a:r>
              <a:rPr lang="en-US" dirty="0"/>
              <a:t>N1</a:t>
            </a:r>
          </a:p>
        </p:txBody>
      </p:sp>
      <p:sp>
        <p:nvSpPr>
          <p:cNvPr id="13" name="TextBox 12">
            <a:extLst>
              <a:ext uri="{FF2B5EF4-FFF2-40B4-BE49-F238E27FC236}">
                <a16:creationId xmlns:a16="http://schemas.microsoft.com/office/drawing/2014/main" id="{C9793D4C-FFC5-4E59-BDC6-34D2BB5BEC2F}"/>
              </a:ext>
            </a:extLst>
          </p:cNvPr>
          <p:cNvSpPr txBox="1"/>
          <p:nvPr/>
        </p:nvSpPr>
        <p:spPr>
          <a:xfrm>
            <a:off x="2252941" y="6166245"/>
            <a:ext cx="479618" cy="369332"/>
          </a:xfrm>
          <a:prstGeom prst="rect">
            <a:avLst/>
          </a:prstGeom>
          <a:noFill/>
        </p:spPr>
        <p:txBody>
          <a:bodyPr wrap="none" rtlCol="0">
            <a:spAutoFit/>
          </a:bodyPr>
          <a:lstStyle/>
          <a:p>
            <a:r>
              <a:rPr lang="en-US" dirty="0"/>
              <a:t>N2</a:t>
            </a:r>
          </a:p>
        </p:txBody>
      </p:sp>
      <p:sp>
        <p:nvSpPr>
          <p:cNvPr id="14" name="TextBox 13">
            <a:extLst>
              <a:ext uri="{FF2B5EF4-FFF2-40B4-BE49-F238E27FC236}">
                <a16:creationId xmlns:a16="http://schemas.microsoft.com/office/drawing/2014/main" id="{36DAB03E-6149-40FE-9904-6F106E36311E}"/>
              </a:ext>
            </a:extLst>
          </p:cNvPr>
          <p:cNvSpPr txBox="1"/>
          <p:nvPr/>
        </p:nvSpPr>
        <p:spPr>
          <a:xfrm>
            <a:off x="3030181" y="6166245"/>
            <a:ext cx="479618" cy="369332"/>
          </a:xfrm>
          <a:prstGeom prst="rect">
            <a:avLst/>
          </a:prstGeom>
          <a:noFill/>
        </p:spPr>
        <p:txBody>
          <a:bodyPr wrap="none" rtlCol="0">
            <a:spAutoFit/>
          </a:bodyPr>
          <a:lstStyle/>
          <a:p>
            <a:r>
              <a:rPr lang="en-US" dirty="0"/>
              <a:t>N3</a:t>
            </a:r>
          </a:p>
        </p:txBody>
      </p:sp>
      <p:sp>
        <p:nvSpPr>
          <p:cNvPr id="15" name="TextBox 14">
            <a:extLst>
              <a:ext uri="{FF2B5EF4-FFF2-40B4-BE49-F238E27FC236}">
                <a16:creationId xmlns:a16="http://schemas.microsoft.com/office/drawing/2014/main" id="{5CA5AA76-2C87-4AF3-94D4-6F35BB49D6FE}"/>
              </a:ext>
            </a:extLst>
          </p:cNvPr>
          <p:cNvSpPr txBox="1"/>
          <p:nvPr/>
        </p:nvSpPr>
        <p:spPr>
          <a:xfrm>
            <a:off x="3030181" y="3957566"/>
            <a:ext cx="479618" cy="369332"/>
          </a:xfrm>
          <a:prstGeom prst="rect">
            <a:avLst/>
          </a:prstGeom>
          <a:noFill/>
        </p:spPr>
        <p:txBody>
          <a:bodyPr wrap="none" rtlCol="0">
            <a:spAutoFit/>
          </a:bodyPr>
          <a:lstStyle/>
          <a:p>
            <a:r>
              <a:rPr lang="en-US" dirty="0"/>
              <a:t>N4</a:t>
            </a:r>
          </a:p>
        </p:txBody>
      </p:sp>
      <p:sp>
        <p:nvSpPr>
          <p:cNvPr id="16" name="Oval 15">
            <a:extLst>
              <a:ext uri="{FF2B5EF4-FFF2-40B4-BE49-F238E27FC236}">
                <a16:creationId xmlns:a16="http://schemas.microsoft.com/office/drawing/2014/main" id="{92EF8CB1-FCC0-40A9-A5EF-604CDD7C064C}"/>
              </a:ext>
            </a:extLst>
          </p:cNvPr>
          <p:cNvSpPr/>
          <p:nvPr/>
        </p:nvSpPr>
        <p:spPr>
          <a:xfrm>
            <a:off x="2398928" y="5914740"/>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6F38842-0A3A-4A76-976A-C22ACF77A032}"/>
              </a:ext>
            </a:extLst>
          </p:cNvPr>
          <p:cNvSpPr/>
          <p:nvPr/>
        </p:nvSpPr>
        <p:spPr>
          <a:xfrm>
            <a:off x="2398927" y="4358349"/>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F8C90CE-2931-49CE-82BD-FC25E996E304}"/>
              </a:ext>
            </a:extLst>
          </p:cNvPr>
          <p:cNvSpPr txBox="1"/>
          <p:nvPr/>
        </p:nvSpPr>
        <p:spPr>
          <a:xfrm>
            <a:off x="2252941" y="3974224"/>
            <a:ext cx="479618" cy="369332"/>
          </a:xfrm>
          <a:prstGeom prst="rect">
            <a:avLst/>
          </a:prstGeom>
          <a:noFill/>
        </p:spPr>
        <p:txBody>
          <a:bodyPr wrap="none" rtlCol="0">
            <a:spAutoFit/>
          </a:bodyPr>
          <a:lstStyle/>
          <a:p>
            <a:r>
              <a:rPr lang="en-US" dirty="0"/>
              <a:t>N5</a:t>
            </a:r>
          </a:p>
        </p:txBody>
      </p:sp>
      <p:sp>
        <p:nvSpPr>
          <p:cNvPr id="20" name="TextBox 19">
            <a:extLst>
              <a:ext uri="{FF2B5EF4-FFF2-40B4-BE49-F238E27FC236}">
                <a16:creationId xmlns:a16="http://schemas.microsoft.com/office/drawing/2014/main" id="{99009E07-F370-4673-B169-BBF4ECE6E98A}"/>
              </a:ext>
            </a:extLst>
          </p:cNvPr>
          <p:cNvSpPr txBox="1"/>
          <p:nvPr/>
        </p:nvSpPr>
        <p:spPr>
          <a:xfrm>
            <a:off x="1475701" y="3974224"/>
            <a:ext cx="479618" cy="369332"/>
          </a:xfrm>
          <a:prstGeom prst="rect">
            <a:avLst/>
          </a:prstGeom>
          <a:noFill/>
        </p:spPr>
        <p:txBody>
          <a:bodyPr wrap="none" rtlCol="0">
            <a:spAutoFit/>
          </a:bodyPr>
          <a:lstStyle/>
          <a:p>
            <a:r>
              <a:rPr lang="en-US" dirty="0"/>
              <a:t>N6</a:t>
            </a:r>
          </a:p>
        </p:txBody>
      </p:sp>
    </p:spTree>
    <p:extLst>
      <p:ext uri="{BB962C8B-B14F-4D97-AF65-F5344CB8AC3E}">
        <p14:creationId xmlns:p14="http://schemas.microsoft.com/office/powerpoint/2010/main" val="16264041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XQUAD8</a:t>
            </a:r>
          </a:p>
          <a:p>
            <a:pPr lvl="1"/>
            <a:r>
              <a:rPr lang="en-US" dirty="0"/>
              <a:t>This card represents quadratic, 8 </a:t>
            </a:r>
            <a:r>
              <a:rPr lang="en-US" dirty="0" err="1"/>
              <a:t>noded</a:t>
            </a:r>
            <a:r>
              <a:rPr lang="en-US" dirty="0"/>
              <a:t> quad element.</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152262" cy="545881"/>
          </a:xfrm>
        </p:spPr>
        <p:txBody>
          <a:bodyPr>
            <a:normAutofit fontScale="90000"/>
          </a:bodyPr>
          <a:lstStyle/>
          <a:p>
            <a:r>
              <a:rPr lang="en-US" dirty="0"/>
              <a:t>4.1.6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7" y="1843827"/>
            <a:ext cx="5932186"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a:t>XQUAD8,EID,NID1,NID2,NID3,NID4,NID5,NID6,NID7,NID8,MID</a:t>
            </a:r>
          </a:p>
          <a:p>
            <a:r>
              <a:rPr lang="en-US" dirty="0"/>
              <a:t>Form 2:</a:t>
            </a:r>
          </a:p>
          <a:p>
            <a:pPr lvl="1"/>
            <a:r>
              <a:rPr lang="en-US" dirty="0"/>
              <a:t>XQUAD8,EID,NID1,NID2,NID3,NID4,NID5,NID6,NID7,NID8,MID,th1,th2,th3</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473952" y="1843827"/>
            <a:ext cx="5486400"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EID (int): The element identifier</a:t>
            </a:r>
          </a:p>
          <a:p>
            <a:r>
              <a:rPr lang="en-US" dirty="0"/>
              <a:t>MID (int): The material identifier</a:t>
            </a:r>
          </a:p>
          <a:p>
            <a:r>
              <a:rPr lang="en-US" dirty="0" err="1"/>
              <a:t>NIDn</a:t>
            </a:r>
            <a:r>
              <a:rPr lang="en-US" dirty="0"/>
              <a:t> (int): The nth node ID referenced by the element</a:t>
            </a:r>
          </a:p>
          <a:p>
            <a:r>
              <a:rPr lang="en-US" dirty="0" err="1"/>
              <a:t>thn</a:t>
            </a:r>
            <a:r>
              <a:rPr lang="en-US" dirty="0"/>
              <a:t> (float): The nth </a:t>
            </a:r>
            <a:r>
              <a:rPr lang="en-US" dirty="0" err="1"/>
              <a:t>euler</a:t>
            </a:r>
            <a:r>
              <a:rPr lang="en-US" dirty="0"/>
              <a:t> angle to define the local element material CSYS</a:t>
            </a:r>
          </a:p>
        </p:txBody>
      </p:sp>
      <p:sp>
        <p:nvSpPr>
          <p:cNvPr id="6" name="Rectangle 5">
            <a:extLst>
              <a:ext uri="{FF2B5EF4-FFF2-40B4-BE49-F238E27FC236}">
                <a16:creationId xmlns:a16="http://schemas.microsoft.com/office/drawing/2014/main" id="{31080F25-9800-4104-B3F4-F6ABB5A1C355}"/>
              </a:ext>
            </a:extLst>
          </p:cNvPr>
          <p:cNvSpPr/>
          <p:nvPr/>
        </p:nvSpPr>
        <p:spPr>
          <a:xfrm>
            <a:off x="1715512" y="4453128"/>
            <a:ext cx="1554480" cy="1554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69D569E-1EE3-4BE9-BDFF-6376FDA58523}"/>
              </a:ext>
            </a:extLst>
          </p:cNvPr>
          <p:cNvSpPr/>
          <p:nvPr/>
        </p:nvSpPr>
        <p:spPr>
          <a:xfrm>
            <a:off x="3176168"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3F4F969-0707-4E5D-9755-0C96871C623E}"/>
              </a:ext>
            </a:extLst>
          </p:cNvPr>
          <p:cNvSpPr/>
          <p:nvPr/>
        </p:nvSpPr>
        <p:spPr>
          <a:xfrm>
            <a:off x="3176167" y="4359305"/>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44B38A7-CE66-4391-A016-FE709394957B}"/>
              </a:ext>
            </a:extLst>
          </p:cNvPr>
          <p:cNvSpPr/>
          <p:nvPr/>
        </p:nvSpPr>
        <p:spPr>
          <a:xfrm>
            <a:off x="1621689"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2EF779B-61F3-474F-A435-4976DE757DB8}"/>
              </a:ext>
            </a:extLst>
          </p:cNvPr>
          <p:cNvSpPr/>
          <p:nvPr/>
        </p:nvSpPr>
        <p:spPr>
          <a:xfrm>
            <a:off x="1621688" y="435930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BAADAB5-A6EE-418A-AE64-69C6A45E273B}"/>
              </a:ext>
            </a:extLst>
          </p:cNvPr>
          <p:cNvSpPr txBox="1"/>
          <p:nvPr/>
        </p:nvSpPr>
        <p:spPr>
          <a:xfrm>
            <a:off x="1475702" y="6166245"/>
            <a:ext cx="479618" cy="369332"/>
          </a:xfrm>
          <a:prstGeom prst="rect">
            <a:avLst/>
          </a:prstGeom>
          <a:noFill/>
        </p:spPr>
        <p:txBody>
          <a:bodyPr wrap="none" rtlCol="0">
            <a:spAutoFit/>
          </a:bodyPr>
          <a:lstStyle/>
          <a:p>
            <a:r>
              <a:rPr lang="en-US" dirty="0"/>
              <a:t>N1</a:t>
            </a:r>
          </a:p>
        </p:txBody>
      </p:sp>
      <p:sp>
        <p:nvSpPr>
          <p:cNvPr id="13" name="TextBox 12">
            <a:extLst>
              <a:ext uri="{FF2B5EF4-FFF2-40B4-BE49-F238E27FC236}">
                <a16:creationId xmlns:a16="http://schemas.microsoft.com/office/drawing/2014/main" id="{C9793D4C-FFC5-4E59-BDC6-34D2BB5BEC2F}"/>
              </a:ext>
            </a:extLst>
          </p:cNvPr>
          <p:cNvSpPr txBox="1"/>
          <p:nvPr/>
        </p:nvSpPr>
        <p:spPr>
          <a:xfrm>
            <a:off x="2252941" y="6166245"/>
            <a:ext cx="479618" cy="369332"/>
          </a:xfrm>
          <a:prstGeom prst="rect">
            <a:avLst/>
          </a:prstGeom>
          <a:noFill/>
        </p:spPr>
        <p:txBody>
          <a:bodyPr wrap="none" rtlCol="0">
            <a:spAutoFit/>
          </a:bodyPr>
          <a:lstStyle/>
          <a:p>
            <a:r>
              <a:rPr lang="en-US" dirty="0"/>
              <a:t>N2</a:t>
            </a:r>
          </a:p>
        </p:txBody>
      </p:sp>
      <p:sp>
        <p:nvSpPr>
          <p:cNvPr id="14" name="TextBox 13">
            <a:extLst>
              <a:ext uri="{FF2B5EF4-FFF2-40B4-BE49-F238E27FC236}">
                <a16:creationId xmlns:a16="http://schemas.microsoft.com/office/drawing/2014/main" id="{36DAB03E-6149-40FE-9904-6F106E36311E}"/>
              </a:ext>
            </a:extLst>
          </p:cNvPr>
          <p:cNvSpPr txBox="1"/>
          <p:nvPr/>
        </p:nvSpPr>
        <p:spPr>
          <a:xfrm>
            <a:off x="3030181" y="6166245"/>
            <a:ext cx="479618" cy="369332"/>
          </a:xfrm>
          <a:prstGeom prst="rect">
            <a:avLst/>
          </a:prstGeom>
          <a:noFill/>
        </p:spPr>
        <p:txBody>
          <a:bodyPr wrap="none" rtlCol="0">
            <a:spAutoFit/>
          </a:bodyPr>
          <a:lstStyle/>
          <a:p>
            <a:r>
              <a:rPr lang="en-US" dirty="0"/>
              <a:t>N3</a:t>
            </a:r>
          </a:p>
        </p:txBody>
      </p:sp>
      <p:sp>
        <p:nvSpPr>
          <p:cNvPr id="15" name="TextBox 14">
            <a:extLst>
              <a:ext uri="{FF2B5EF4-FFF2-40B4-BE49-F238E27FC236}">
                <a16:creationId xmlns:a16="http://schemas.microsoft.com/office/drawing/2014/main" id="{5CA5AA76-2C87-4AF3-94D4-6F35BB49D6FE}"/>
              </a:ext>
            </a:extLst>
          </p:cNvPr>
          <p:cNvSpPr txBox="1"/>
          <p:nvPr/>
        </p:nvSpPr>
        <p:spPr>
          <a:xfrm>
            <a:off x="3425051" y="5042511"/>
            <a:ext cx="479618" cy="369332"/>
          </a:xfrm>
          <a:prstGeom prst="rect">
            <a:avLst/>
          </a:prstGeom>
          <a:noFill/>
        </p:spPr>
        <p:txBody>
          <a:bodyPr wrap="none" rtlCol="0">
            <a:spAutoFit/>
          </a:bodyPr>
          <a:lstStyle/>
          <a:p>
            <a:r>
              <a:rPr lang="en-US" dirty="0"/>
              <a:t>N4</a:t>
            </a:r>
          </a:p>
        </p:txBody>
      </p:sp>
      <p:sp>
        <p:nvSpPr>
          <p:cNvPr id="16" name="Oval 15">
            <a:extLst>
              <a:ext uri="{FF2B5EF4-FFF2-40B4-BE49-F238E27FC236}">
                <a16:creationId xmlns:a16="http://schemas.microsoft.com/office/drawing/2014/main" id="{92EF8CB1-FCC0-40A9-A5EF-604CDD7C064C}"/>
              </a:ext>
            </a:extLst>
          </p:cNvPr>
          <p:cNvSpPr/>
          <p:nvPr/>
        </p:nvSpPr>
        <p:spPr>
          <a:xfrm>
            <a:off x="2398928" y="5914740"/>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6F38842-0A3A-4A76-976A-C22ACF77A032}"/>
              </a:ext>
            </a:extLst>
          </p:cNvPr>
          <p:cNvSpPr/>
          <p:nvPr/>
        </p:nvSpPr>
        <p:spPr>
          <a:xfrm>
            <a:off x="2398927" y="4358349"/>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F8C90CE-2931-49CE-82BD-FC25E996E304}"/>
              </a:ext>
            </a:extLst>
          </p:cNvPr>
          <p:cNvSpPr txBox="1"/>
          <p:nvPr/>
        </p:nvSpPr>
        <p:spPr>
          <a:xfrm>
            <a:off x="3030181" y="3935187"/>
            <a:ext cx="479618" cy="369332"/>
          </a:xfrm>
          <a:prstGeom prst="rect">
            <a:avLst/>
          </a:prstGeom>
          <a:noFill/>
        </p:spPr>
        <p:txBody>
          <a:bodyPr wrap="none" rtlCol="0">
            <a:spAutoFit/>
          </a:bodyPr>
          <a:lstStyle/>
          <a:p>
            <a:r>
              <a:rPr lang="en-US" dirty="0"/>
              <a:t>N5</a:t>
            </a:r>
          </a:p>
        </p:txBody>
      </p:sp>
      <p:sp>
        <p:nvSpPr>
          <p:cNvPr id="20" name="TextBox 19">
            <a:extLst>
              <a:ext uri="{FF2B5EF4-FFF2-40B4-BE49-F238E27FC236}">
                <a16:creationId xmlns:a16="http://schemas.microsoft.com/office/drawing/2014/main" id="{99009E07-F370-4673-B169-BBF4ECE6E98A}"/>
              </a:ext>
            </a:extLst>
          </p:cNvPr>
          <p:cNvSpPr txBox="1"/>
          <p:nvPr/>
        </p:nvSpPr>
        <p:spPr>
          <a:xfrm>
            <a:off x="2233225" y="3935187"/>
            <a:ext cx="479618" cy="369332"/>
          </a:xfrm>
          <a:prstGeom prst="rect">
            <a:avLst/>
          </a:prstGeom>
          <a:noFill/>
        </p:spPr>
        <p:txBody>
          <a:bodyPr wrap="none" rtlCol="0">
            <a:spAutoFit/>
          </a:bodyPr>
          <a:lstStyle/>
          <a:p>
            <a:r>
              <a:rPr lang="en-US" dirty="0"/>
              <a:t>N6</a:t>
            </a:r>
          </a:p>
        </p:txBody>
      </p:sp>
      <p:sp>
        <p:nvSpPr>
          <p:cNvPr id="21" name="Oval 20">
            <a:extLst>
              <a:ext uri="{FF2B5EF4-FFF2-40B4-BE49-F238E27FC236}">
                <a16:creationId xmlns:a16="http://schemas.microsoft.com/office/drawing/2014/main" id="{4A0CC0D8-386E-48D7-9001-3CF773068349}"/>
              </a:ext>
            </a:extLst>
          </p:cNvPr>
          <p:cNvSpPr/>
          <p:nvPr/>
        </p:nvSpPr>
        <p:spPr>
          <a:xfrm>
            <a:off x="3176167" y="513335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ABBB1B1-6C97-4A72-A47E-6F95ACB54427}"/>
              </a:ext>
            </a:extLst>
          </p:cNvPr>
          <p:cNvSpPr/>
          <p:nvPr/>
        </p:nvSpPr>
        <p:spPr>
          <a:xfrm>
            <a:off x="1621688" y="513654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A2B908F-860F-4D49-81D6-91F00366D59A}"/>
              </a:ext>
            </a:extLst>
          </p:cNvPr>
          <p:cNvSpPr txBox="1"/>
          <p:nvPr/>
        </p:nvSpPr>
        <p:spPr>
          <a:xfrm>
            <a:off x="1436269" y="3929348"/>
            <a:ext cx="479618" cy="369332"/>
          </a:xfrm>
          <a:prstGeom prst="rect">
            <a:avLst/>
          </a:prstGeom>
          <a:noFill/>
        </p:spPr>
        <p:txBody>
          <a:bodyPr wrap="none" rtlCol="0">
            <a:spAutoFit/>
          </a:bodyPr>
          <a:lstStyle/>
          <a:p>
            <a:r>
              <a:rPr lang="en-US" dirty="0"/>
              <a:t>N7</a:t>
            </a:r>
          </a:p>
        </p:txBody>
      </p:sp>
      <p:sp>
        <p:nvSpPr>
          <p:cNvPr id="24" name="TextBox 23">
            <a:extLst>
              <a:ext uri="{FF2B5EF4-FFF2-40B4-BE49-F238E27FC236}">
                <a16:creationId xmlns:a16="http://schemas.microsoft.com/office/drawing/2014/main" id="{7ABEEF41-A218-47E0-89DA-45AFF6A20E84}"/>
              </a:ext>
            </a:extLst>
          </p:cNvPr>
          <p:cNvSpPr txBox="1"/>
          <p:nvPr/>
        </p:nvSpPr>
        <p:spPr>
          <a:xfrm>
            <a:off x="1070511" y="5042511"/>
            <a:ext cx="479618" cy="369332"/>
          </a:xfrm>
          <a:prstGeom prst="rect">
            <a:avLst/>
          </a:prstGeom>
          <a:noFill/>
        </p:spPr>
        <p:txBody>
          <a:bodyPr wrap="none" rtlCol="0">
            <a:spAutoFit/>
          </a:bodyPr>
          <a:lstStyle/>
          <a:p>
            <a:r>
              <a:rPr lang="en-US" dirty="0"/>
              <a:t>N8</a:t>
            </a:r>
          </a:p>
        </p:txBody>
      </p:sp>
    </p:spTree>
    <p:extLst>
      <p:ext uri="{BB962C8B-B14F-4D97-AF65-F5344CB8AC3E}">
        <p14:creationId xmlns:p14="http://schemas.microsoft.com/office/powerpoint/2010/main" val="20336845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XQUAD9</a:t>
            </a:r>
          </a:p>
          <a:p>
            <a:pPr lvl="1"/>
            <a:r>
              <a:rPr lang="en-US" dirty="0"/>
              <a:t>This card represents quadratic, 9 </a:t>
            </a:r>
            <a:r>
              <a:rPr lang="en-US" dirty="0" err="1"/>
              <a:t>noded</a:t>
            </a:r>
            <a:r>
              <a:rPr lang="en-US" dirty="0"/>
              <a:t> quad element. The fidelity should be similar to that of the 8 </a:t>
            </a:r>
            <a:r>
              <a:rPr lang="en-US" dirty="0" err="1"/>
              <a:t>noded</a:t>
            </a:r>
            <a:r>
              <a:rPr lang="en-US" dirty="0"/>
              <a:t> serendipity element</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152262" cy="545881"/>
          </a:xfrm>
        </p:spPr>
        <p:txBody>
          <a:bodyPr>
            <a:normAutofit fontScale="90000"/>
          </a:bodyPr>
          <a:lstStyle/>
          <a:p>
            <a:r>
              <a:rPr lang="en-US" dirty="0"/>
              <a:t>4.1.7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7" y="1843827"/>
            <a:ext cx="5932186"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a:t>XQUAD9,EID,NID1,NID2,NID3,NID4,NID5,NID6,NID7,NID8,NID9,MID</a:t>
            </a:r>
          </a:p>
          <a:p>
            <a:r>
              <a:rPr lang="en-US" dirty="0"/>
              <a:t>Form 2:</a:t>
            </a:r>
          </a:p>
          <a:p>
            <a:pPr lvl="1"/>
            <a:r>
              <a:rPr lang="en-US" dirty="0"/>
              <a:t>XQUAD9,EID,NID1,NID2,NID3,NID4,NID5,NID6,NID7,NID8,NID9,MID,th1,th2,th3</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473952" y="1843827"/>
            <a:ext cx="5486400"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EID (int): The element identifier</a:t>
            </a:r>
          </a:p>
          <a:p>
            <a:r>
              <a:rPr lang="en-US" dirty="0"/>
              <a:t>MID (int): The material identifier</a:t>
            </a:r>
          </a:p>
          <a:p>
            <a:r>
              <a:rPr lang="en-US" dirty="0" err="1"/>
              <a:t>NIDn</a:t>
            </a:r>
            <a:r>
              <a:rPr lang="en-US" dirty="0"/>
              <a:t> (int): The nth node ID referenced by the element</a:t>
            </a:r>
          </a:p>
          <a:p>
            <a:r>
              <a:rPr lang="en-US" dirty="0" err="1"/>
              <a:t>thn</a:t>
            </a:r>
            <a:r>
              <a:rPr lang="en-US" dirty="0"/>
              <a:t> (float): The nth </a:t>
            </a:r>
            <a:r>
              <a:rPr lang="en-US" dirty="0" err="1"/>
              <a:t>euler</a:t>
            </a:r>
            <a:r>
              <a:rPr lang="en-US" dirty="0"/>
              <a:t> angle to define the local element material CSYS</a:t>
            </a:r>
          </a:p>
        </p:txBody>
      </p:sp>
      <p:sp>
        <p:nvSpPr>
          <p:cNvPr id="6" name="Rectangle 5">
            <a:extLst>
              <a:ext uri="{FF2B5EF4-FFF2-40B4-BE49-F238E27FC236}">
                <a16:creationId xmlns:a16="http://schemas.microsoft.com/office/drawing/2014/main" id="{31080F25-9800-4104-B3F4-F6ABB5A1C355}"/>
              </a:ext>
            </a:extLst>
          </p:cNvPr>
          <p:cNvSpPr/>
          <p:nvPr/>
        </p:nvSpPr>
        <p:spPr>
          <a:xfrm>
            <a:off x="1715512" y="4453128"/>
            <a:ext cx="1554480" cy="1554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69D569E-1EE3-4BE9-BDFF-6376FDA58523}"/>
              </a:ext>
            </a:extLst>
          </p:cNvPr>
          <p:cNvSpPr/>
          <p:nvPr/>
        </p:nvSpPr>
        <p:spPr>
          <a:xfrm>
            <a:off x="3176168"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3F4F969-0707-4E5D-9755-0C96871C623E}"/>
              </a:ext>
            </a:extLst>
          </p:cNvPr>
          <p:cNvSpPr/>
          <p:nvPr/>
        </p:nvSpPr>
        <p:spPr>
          <a:xfrm>
            <a:off x="3176167" y="4359305"/>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44B38A7-CE66-4391-A016-FE709394957B}"/>
              </a:ext>
            </a:extLst>
          </p:cNvPr>
          <p:cNvSpPr/>
          <p:nvPr/>
        </p:nvSpPr>
        <p:spPr>
          <a:xfrm>
            <a:off x="1621689"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2EF779B-61F3-474F-A435-4976DE757DB8}"/>
              </a:ext>
            </a:extLst>
          </p:cNvPr>
          <p:cNvSpPr/>
          <p:nvPr/>
        </p:nvSpPr>
        <p:spPr>
          <a:xfrm>
            <a:off x="1621688" y="435930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BAADAB5-A6EE-418A-AE64-69C6A45E273B}"/>
              </a:ext>
            </a:extLst>
          </p:cNvPr>
          <p:cNvSpPr txBox="1"/>
          <p:nvPr/>
        </p:nvSpPr>
        <p:spPr>
          <a:xfrm>
            <a:off x="1475702" y="6166245"/>
            <a:ext cx="479618" cy="369332"/>
          </a:xfrm>
          <a:prstGeom prst="rect">
            <a:avLst/>
          </a:prstGeom>
          <a:noFill/>
        </p:spPr>
        <p:txBody>
          <a:bodyPr wrap="none" rtlCol="0">
            <a:spAutoFit/>
          </a:bodyPr>
          <a:lstStyle/>
          <a:p>
            <a:r>
              <a:rPr lang="en-US" dirty="0"/>
              <a:t>N1</a:t>
            </a:r>
          </a:p>
        </p:txBody>
      </p:sp>
      <p:sp>
        <p:nvSpPr>
          <p:cNvPr id="13" name="TextBox 12">
            <a:extLst>
              <a:ext uri="{FF2B5EF4-FFF2-40B4-BE49-F238E27FC236}">
                <a16:creationId xmlns:a16="http://schemas.microsoft.com/office/drawing/2014/main" id="{C9793D4C-FFC5-4E59-BDC6-34D2BB5BEC2F}"/>
              </a:ext>
            </a:extLst>
          </p:cNvPr>
          <p:cNvSpPr txBox="1"/>
          <p:nvPr/>
        </p:nvSpPr>
        <p:spPr>
          <a:xfrm>
            <a:off x="2252941" y="6166245"/>
            <a:ext cx="479618" cy="369332"/>
          </a:xfrm>
          <a:prstGeom prst="rect">
            <a:avLst/>
          </a:prstGeom>
          <a:noFill/>
        </p:spPr>
        <p:txBody>
          <a:bodyPr wrap="none" rtlCol="0">
            <a:spAutoFit/>
          </a:bodyPr>
          <a:lstStyle/>
          <a:p>
            <a:r>
              <a:rPr lang="en-US" dirty="0"/>
              <a:t>N2</a:t>
            </a:r>
          </a:p>
        </p:txBody>
      </p:sp>
      <p:sp>
        <p:nvSpPr>
          <p:cNvPr id="14" name="TextBox 13">
            <a:extLst>
              <a:ext uri="{FF2B5EF4-FFF2-40B4-BE49-F238E27FC236}">
                <a16:creationId xmlns:a16="http://schemas.microsoft.com/office/drawing/2014/main" id="{36DAB03E-6149-40FE-9904-6F106E36311E}"/>
              </a:ext>
            </a:extLst>
          </p:cNvPr>
          <p:cNvSpPr txBox="1"/>
          <p:nvPr/>
        </p:nvSpPr>
        <p:spPr>
          <a:xfrm>
            <a:off x="3030181" y="6166245"/>
            <a:ext cx="479618" cy="369332"/>
          </a:xfrm>
          <a:prstGeom prst="rect">
            <a:avLst/>
          </a:prstGeom>
          <a:noFill/>
        </p:spPr>
        <p:txBody>
          <a:bodyPr wrap="none" rtlCol="0">
            <a:spAutoFit/>
          </a:bodyPr>
          <a:lstStyle/>
          <a:p>
            <a:r>
              <a:rPr lang="en-US" dirty="0"/>
              <a:t>N3</a:t>
            </a:r>
          </a:p>
        </p:txBody>
      </p:sp>
      <p:sp>
        <p:nvSpPr>
          <p:cNvPr id="15" name="TextBox 14">
            <a:extLst>
              <a:ext uri="{FF2B5EF4-FFF2-40B4-BE49-F238E27FC236}">
                <a16:creationId xmlns:a16="http://schemas.microsoft.com/office/drawing/2014/main" id="{5CA5AA76-2C87-4AF3-94D4-6F35BB49D6FE}"/>
              </a:ext>
            </a:extLst>
          </p:cNvPr>
          <p:cNvSpPr txBox="1"/>
          <p:nvPr/>
        </p:nvSpPr>
        <p:spPr>
          <a:xfrm>
            <a:off x="1149430" y="5050454"/>
            <a:ext cx="479618" cy="369332"/>
          </a:xfrm>
          <a:prstGeom prst="rect">
            <a:avLst/>
          </a:prstGeom>
          <a:noFill/>
        </p:spPr>
        <p:txBody>
          <a:bodyPr wrap="none" rtlCol="0">
            <a:spAutoFit/>
          </a:bodyPr>
          <a:lstStyle/>
          <a:p>
            <a:r>
              <a:rPr lang="en-US" dirty="0"/>
              <a:t>N4</a:t>
            </a:r>
          </a:p>
        </p:txBody>
      </p:sp>
      <p:sp>
        <p:nvSpPr>
          <p:cNvPr id="16" name="Oval 15">
            <a:extLst>
              <a:ext uri="{FF2B5EF4-FFF2-40B4-BE49-F238E27FC236}">
                <a16:creationId xmlns:a16="http://schemas.microsoft.com/office/drawing/2014/main" id="{92EF8CB1-FCC0-40A9-A5EF-604CDD7C064C}"/>
              </a:ext>
            </a:extLst>
          </p:cNvPr>
          <p:cNvSpPr/>
          <p:nvPr/>
        </p:nvSpPr>
        <p:spPr>
          <a:xfrm>
            <a:off x="2398928" y="5914740"/>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6F38842-0A3A-4A76-976A-C22ACF77A032}"/>
              </a:ext>
            </a:extLst>
          </p:cNvPr>
          <p:cNvSpPr/>
          <p:nvPr/>
        </p:nvSpPr>
        <p:spPr>
          <a:xfrm>
            <a:off x="2398927" y="4358349"/>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F8C90CE-2931-49CE-82BD-FC25E996E304}"/>
              </a:ext>
            </a:extLst>
          </p:cNvPr>
          <p:cNvSpPr txBox="1"/>
          <p:nvPr/>
        </p:nvSpPr>
        <p:spPr>
          <a:xfrm>
            <a:off x="2271956" y="4821858"/>
            <a:ext cx="479618" cy="369332"/>
          </a:xfrm>
          <a:prstGeom prst="rect">
            <a:avLst/>
          </a:prstGeom>
          <a:noFill/>
        </p:spPr>
        <p:txBody>
          <a:bodyPr wrap="none" rtlCol="0">
            <a:spAutoFit/>
          </a:bodyPr>
          <a:lstStyle/>
          <a:p>
            <a:r>
              <a:rPr lang="en-US" dirty="0"/>
              <a:t>N5</a:t>
            </a:r>
          </a:p>
        </p:txBody>
      </p:sp>
      <p:sp>
        <p:nvSpPr>
          <p:cNvPr id="20" name="TextBox 19">
            <a:extLst>
              <a:ext uri="{FF2B5EF4-FFF2-40B4-BE49-F238E27FC236}">
                <a16:creationId xmlns:a16="http://schemas.microsoft.com/office/drawing/2014/main" id="{99009E07-F370-4673-B169-BBF4ECE6E98A}"/>
              </a:ext>
            </a:extLst>
          </p:cNvPr>
          <p:cNvSpPr txBox="1"/>
          <p:nvPr/>
        </p:nvSpPr>
        <p:spPr>
          <a:xfrm>
            <a:off x="3376367" y="5042511"/>
            <a:ext cx="479618" cy="369332"/>
          </a:xfrm>
          <a:prstGeom prst="rect">
            <a:avLst/>
          </a:prstGeom>
          <a:noFill/>
        </p:spPr>
        <p:txBody>
          <a:bodyPr wrap="none" rtlCol="0">
            <a:spAutoFit/>
          </a:bodyPr>
          <a:lstStyle/>
          <a:p>
            <a:r>
              <a:rPr lang="en-US" dirty="0"/>
              <a:t>N6</a:t>
            </a:r>
          </a:p>
        </p:txBody>
      </p:sp>
      <p:sp>
        <p:nvSpPr>
          <p:cNvPr id="21" name="Oval 20">
            <a:extLst>
              <a:ext uri="{FF2B5EF4-FFF2-40B4-BE49-F238E27FC236}">
                <a16:creationId xmlns:a16="http://schemas.microsoft.com/office/drawing/2014/main" id="{4A0CC0D8-386E-48D7-9001-3CF773068349}"/>
              </a:ext>
            </a:extLst>
          </p:cNvPr>
          <p:cNvSpPr/>
          <p:nvPr/>
        </p:nvSpPr>
        <p:spPr>
          <a:xfrm>
            <a:off x="3176167" y="513335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ABBB1B1-6C97-4A72-A47E-6F95ACB54427}"/>
              </a:ext>
            </a:extLst>
          </p:cNvPr>
          <p:cNvSpPr/>
          <p:nvPr/>
        </p:nvSpPr>
        <p:spPr>
          <a:xfrm>
            <a:off x="1621688" y="513654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A2B908F-860F-4D49-81D6-91F00366D59A}"/>
              </a:ext>
            </a:extLst>
          </p:cNvPr>
          <p:cNvSpPr txBox="1"/>
          <p:nvPr/>
        </p:nvSpPr>
        <p:spPr>
          <a:xfrm>
            <a:off x="1436269" y="3929348"/>
            <a:ext cx="479618" cy="369332"/>
          </a:xfrm>
          <a:prstGeom prst="rect">
            <a:avLst/>
          </a:prstGeom>
          <a:noFill/>
        </p:spPr>
        <p:txBody>
          <a:bodyPr wrap="none" rtlCol="0">
            <a:spAutoFit/>
          </a:bodyPr>
          <a:lstStyle/>
          <a:p>
            <a:r>
              <a:rPr lang="en-US" dirty="0"/>
              <a:t>N7</a:t>
            </a:r>
          </a:p>
        </p:txBody>
      </p:sp>
      <p:sp>
        <p:nvSpPr>
          <p:cNvPr id="24" name="TextBox 23">
            <a:extLst>
              <a:ext uri="{FF2B5EF4-FFF2-40B4-BE49-F238E27FC236}">
                <a16:creationId xmlns:a16="http://schemas.microsoft.com/office/drawing/2014/main" id="{7ABEEF41-A218-47E0-89DA-45AFF6A20E84}"/>
              </a:ext>
            </a:extLst>
          </p:cNvPr>
          <p:cNvSpPr txBox="1"/>
          <p:nvPr/>
        </p:nvSpPr>
        <p:spPr>
          <a:xfrm>
            <a:off x="2271956" y="3957088"/>
            <a:ext cx="479618" cy="369332"/>
          </a:xfrm>
          <a:prstGeom prst="rect">
            <a:avLst/>
          </a:prstGeom>
          <a:noFill/>
        </p:spPr>
        <p:txBody>
          <a:bodyPr wrap="none" rtlCol="0">
            <a:spAutoFit/>
          </a:bodyPr>
          <a:lstStyle/>
          <a:p>
            <a:r>
              <a:rPr lang="en-US" dirty="0"/>
              <a:t>N8</a:t>
            </a:r>
          </a:p>
        </p:txBody>
      </p:sp>
      <p:sp>
        <p:nvSpPr>
          <p:cNvPr id="25" name="Oval 24">
            <a:extLst>
              <a:ext uri="{FF2B5EF4-FFF2-40B4-BE49-F238E27FC236}">
                <a16:creationId xmlns:a16="http://schemas.microsoft.com/office/drawing/2014/main" id="{47AF9D59-1751-4DDE-B3AB-45BFF272EA2C}"/>
              </a:ext>
            </a:extLst>
          </p:cNvPr>
          <p:cNvSpPr/>
          <p:nvPr/>
        </p:nvSpPr>
        <p:spPr>
          <a:xfrm>
            <a:off x="2402527" y="5141297"/>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10B0DAD5-B163-4623-AD54-49FEA50BB66A}"/>
              </a:ext>
            </a:extLst>
          </p:cNvPr>
          <p:cNvSpPr txBox="1"/>
          <p:nvPr/>
        </p:nvSpPr>
        <p:spPr>
          <a:xfrm>
            <a:off x="3107643" y="3974224"/>
            <a:ext cx="479618" cy="369332"/>
          </a:xfrm>
          <a:prstGeom prst="rect">
            <a:avLst/>
          </a:prstGeom>
          <a:noFill/>
        </p:spPr>
        <p:txBody>
          <a:bodyPr wrap="none" rtlCol="0">
            <a:spAutoFit/>
          </a:bodyPr>
          <a:lstStyle/>
          <a:p>
            <a:r>
              <a:rPr lang="en-US" dirty="0"/>
              <a:t>N9</a:t>
            </a:r>
          </a:p>
        </p:txBody>
      </p:sp>
    </p:spTree>
    <p:extLst>
      <p:ext uri="{BB962C8B-B14F-4D97-AF65-F5344CB8AC3E}">
        <p14:creationId xmlns:p14="http://schemas.microsoft.com/office/powerpoint/2010/main" val="37056732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ight Triangle 17">
            <a:extLst>
              <a:ext uri="{FF2B5EF4-FFF2-40B4-BE49-F238E27FC236}">
                <a16:creationId xmlns:a16="http://schemas.microsoft.com/office/drawing/2014/main" id="{9056FD54-E0E9-427D-AD8F-72FC20C78D49}"/>
              </a:ext>
            </a:extLst>
          </p:cNvPr>
          <p:cNvSpPr/>
          <p:nvPr/>
        </p:nvSpPr>
        <p:spPr>
          <a:xfrm>
            <a:off x="1715511" y="4546951"/>
            <a:ext cx="1460656" cy="1460656"/>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XTRIA3</a:t>
            </a:r>
          </a:p>
          <a:p>
            <a:pPr lvl="1"/>
            <a:r>
              <a:rPr lang="en-US" dirty="0"/>
              <a:t>This card represents linear, 3 </a:t>
            </a:r>
            <a:r>
              <a:rPr lang="en-US" dirty="0" err="1"/>
              <a:t>noded</a:t>
            </a:r>
            <a:r>
              <a:rPr lang="en-US" dirty="0"/>
              <a:t> tri element. Note that this is a constant strain element and should be used sparingly.</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152262" cy="545881"/>
          </a:xfrm>
        </p:spPr>
        <p:txBody>
          <a:bodyPr>
            <a:normAutofit fontScale="90000"/>
          </a:bodyPr>
          <a:lstStyle/>
          <a:p>
            <a:r>
              <a:rPr lang="en-US" dirty="0"/>
              <a:t>4.1.8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7" y="1843827"/>
            <a:ext cx="5932186"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a:t>XTRIA3,EID,NID1,NID2,NID3,MID</a:t>
            </a:r>
          </a:p>
          <a:p>
            <a:r>
              <a:rPr lang="en-US" dirty="0"/>
              <a:t>Form 2:</a:t>
            </a:r>
          </a:p>
          <a:p>
            <a:pPr lvl="1"/>
            <a:r>
              <a:rPr lang="en-US" dirty="0"/>
              <a:t>XTRIA3,EID,NID1,NID2,NID3,MID,th1,th2,th3</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473952" y="1843827"/>
            <a:ext cx="5486400"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EID (int): The element identifier</a:t>
            </a:r>
          </a:p>
          <a:p>
            <a:r>
              <a:rPr lang="en-US" dirty="0"/>
              <a:t>MID (int): The material identifier</a:t>
            </a:r>
          </a:p>
          <a:p>
            <a:r>
              <a:rPr lang="en-US" dirty="0" err="1"/>
              <a:t>NIDn</a:t>
            </a:r>
            <a:r>
              <a:rPr lang="en-US" dirty="0"/>
              <a:t> (int): The nth node ID referenced by the element</a:t>
            </a:r>
          </a:p>
          <a:p>
            <a:r>
              <a:rPr lang="en-US" dirty="0" err="1"/>
              <a:t>thn</a:t>
            </a:r>
            <a:r>
              <a:rPr lang="en-US" dirty="0"/>
              <a:t> (float): The nth </a:t>
            </a:r>
            <a:r>
              <a:rPr lang="en-US" dirty="0" err="1"/>
              <a:t>euler</a:t>
            </a:r>
            <a:r>
              <a:rPr lang="en-US" dirty="0"/>
              <a:t> angle to define the local element material CSYS</a:t>
            </a:r>
          </a:p>
        </p:txBody>
      </p:sp>
      <p:sp>
        <p:nvSpPr>
          <p:cNvPr id="8" name="Oval 7">
            <a:extLst>
              <a:ext uri="{FF2B5EF4-FFF2-40B4-BE49-F238E27FC236}">
                <a16:creationId xmlns:a16="http://schemas.microsoft.com/office/drawing/2014/main" id="{E69D569E-1EE3-4BE9-BDFF-6376FDA58523}"/>
              </a:ext>
            </a:extLst>
          </p:cNvPr>
          <p:cNvSpPr/>
          <p:nvPr/>
        </p:nvSpPr>
        <p:spPr>
          <a:xfrm>
            <a:off x="3082343"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44B38A7-CE66-4391-A016-FE709394957B}"/>
              </a:ext>
            </a:extLst>
          </p:cNvPr>
          <p:cNvSpPr/>
          <p:nvPr/>
        </p:nvSpPr>
        <p:spPr>
          <a:xfrm>
            <a:off x="1621689"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BAADAB5-A6EE-418A-AE64-69C6A45E273B}"/>
              </a:ext>
            </a:extLst>
          </p:cNvPr>
          <p:cNvSpPr txBox="1"/>
          <p:nvPr/>
        </p:nvSpPr>
        <p:spPr>
          <a:xfrm>
            <a:off x="2950492" y="6077768"/>
            <a:ext cx="479618" cy="369332"/>
          </a:xfrm>
          <a:prstGeom prst="rect">
            <a:avLst/>
          </a:prstGeom>
          <a:noFill/>
        </p:spPr>
        <p:txBody>
          <a:bodyPr wrap="none" rtlCol="0">
            <a:spAutoFit/>
          </a:bodyPr>
          <a:lstStyle/>
          <a:p>
            <a:r>
              <a:rPr lang="en-US" dirty="0"/>
              <a:t>N1</a:t>
            </a:r>
          </a:p>
        </p:txBody>
      </p:sp>
      <p:sp>
        <p:nvSpPr>
          <p:cNvPr id="13" name="TextBox 12">
            <a:extLst>
              <a:ext uri="{FF2B5EF4-FFF2-40B4-BE49-F238E27FC236}">
                <a16:creationId xmlns:a16="http://schemas.microsoft.com/office/drawing/2014/main" id="{C9793D4C-FFC5-4E59-BDC6-34D2BB5BEC2F}"/>
              </a:ext>
            </a:extLst>
          </p:cNvPr>
          <p:cNvSpPr txBox="1"/>
          <p:nvPr/>
        </p:nvSpPr>
        <p:spPr>
          <a:xfrm>
            <a:off x="1475701" y="4177619"/>
            <a:ext cx="479618" cy="369332"/>
          </a:xfrm>
          <a:prstGeom prst="rect">
            <a:avLst/>
          </a:prstGeom>
          <a:noFill/>
        </p:spPr>
        <p:txBody>
          <a:bodyPr wrap="none" rtlCol="0">
            <a:spAutoFit/>
          </a:bodyPr>
          <a:lstStyle/>
          <a:p>
            <a:r>
              <a:rPr lang="en-US" dirty="0"/>
              <a:t>N2</a:t>
            </a:r>
          </a:p>
        </p:txBody>
      </p:sp>
      <p:sp>
        <p:nvSpPr>
          <p:cNvPr id="14" name="TextBox 13">
            <a:extLst>
              <a:ext uri="{FF2B5EF4-FFF2-40B4-BE49-F238E27FC236}">
                <a16:creationId xmlns:a16="http://schemas.microsoft.com/office/drawing/2014/main" id="{36DAB03E-6149-40FE-9904-6F106E36311E}"/>
              </a:ext>
            </a:extLst>
          </p:cNvPr>
          <p:cNvSpPr txBox="1"/>
          <p:nvPr/>
        </p:nvSpPr>
        <p:spPr>
          <a:xfrm>
            <a:off x="1475701" y="6077768"/>
            <a:ext cx="479618" cy="369332"/>
          </a:xfrm>
          <a:prstGeom prst="rect">
            <a:avLst/>
          </a:prstGeom>
          <a:noFill/>
        </p:spPr>
        <p:txBody>
          <a:bodyPr wrap="none" rtlCol="0">
            <a:spAutoFit/>
          </a:bodyPr>
          <a:lstStyle/>
          <a:p>
            <a:r>
              <a:rPr lang="en-US" dirty="0"/>
              <a:t>N3</a:t>
            </a:r>
          </a:p>
        </p:txBody>
      </p:sp>
      <p:sp>
        <p:nvSpPr>
          <p:cNvPr id="16" name="Oval 15">
            <a:extLst>
              <a:ext uri="{FF2B5EF4-FFF2-40B4-BE49-F238E27FC236}">
                <a16:creationId xmlns:a16="http://schemas.microsoft.com/office/drawing/2014/main" id="{92EF8CB1-FCC0-40A9-A5EF-604CDD7C064C}"/>
              </a:ext>
            </a:extLst>
          </p:cNvPr>
          <p:cNvSpPr/>
          <p:nvPr/>
        </p:nvSpPr>
        <p:spPr>
          <a:xfrm>
            <a:off x="1621687" y="4476790"/>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83729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ight Triangle 26">
            <a:extLst>
              <a:ext uri="{FF2B5EF4-FFF2-40B4-BE49-F238E27FC236}">
                <a16:creationId xmlns:a16="http://schemas.microsoft.com/office/drawing/2014/main" id="{4DD1F02A-7561-41EB-AF43-9164EEAB865E}"/>
              </a:ext>
            </a:extLst>
          </p:cNvPr>
          <p:cNvSpPr/>
          <p:nvPr/>
        </p:nvSpPr>
        <p:spPr>
          <a:xfrm>
            <a:off x="1715511" y="4546951"/>
            <a:ext cx="1460656" cy="1460656"/>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XTRIA6</a:t>
            </a:r>
          </a:p>
          <a:p>
            <a:pPr lvl="1"/>
            <a:r>
              <a:rPr lang="en-US" dirty="0"/>
              <a:t>This card represents quadratic, 6 </a:t>
            </a:r>
            <a:r>
              <a:rPr lang="en-US" dirty="0" err="1"/>
              <a:t>noded</a:t>
            </a:r>
            <a:r>
              <a:rPr lang="en-US" dirty="0"/>
              <a:t> tri element.</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152262" cy="545881"/>
          </a:xfrm>
        </p:spPr>
        <p:txBody>
          <a:bodyPr>
            <a:normAutofit fontScale="90000"/>
          </a:bodyPr>
          <a:lstStyle/>
          <a:p>
            <a:r>
              <a:rPr lang="en-US" dirty="0"/>
              <a:t>4.1.9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6" y="1843827"/>
            <a:ext cx="6087245"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a:t>XTRIA6,EID,NID1,NID2,NID3,NID4,NID5,NID6,MID</a:t>
            </a:r>
          </a:p>
          <a:p>
            <a:r>
              <a:rPr lang="en-US" dirty="0"/>
              <a:t>Form 2:</a:t>
            </a:r>
          </a:p>
          <a:p>
            <a:pPr lvl="1"/>
            <a:r>
              <a:rPr lang="en-US" dirty="0"/>
              <a:t>XTRIA6,EID,NID1,NID2,NID3,NID4,NID5,NID6,MID,th1,th2,th3</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473952" y="1843827"/>
            <a:ext cx="5486400"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EID (int): The element identifier</a:t>
            </a:r>
          </a:p>
          <a:p>
            <a:r>
              <a:rPr lang="en-US" dirty="0"/>
              <a:t>MID (int): The material identifier</a:t>
            </a:r>
          </a:p>
          <a:p>
            <a:r>
              <a:rPr lang="en-US" dirty="0" err="1"/>
              <a:t>NIDn</a:t>
            </a:r>
            <a:r>
              <a:rPr lang="en-US" dirty="0"/>
              <a:t> (int): The nth node ID referenced by the element</a:t>
            </a:r>
          </a:p>
          <a:p>
            <a:r>
              <a:rPr lang="en-US" dirty="0" err="1"/>
              <a:t>thn</a:t>
            </a:r>
            <a:r>
              <a:rPr lang="en-US" dirty="0"/>
              <a:t> (float): The nth </a:t>
            </a:r>
            <a:r>
              <a:rPr lang="en-US" dirty="0" err="1"/>
              <a:t>euler</a:t>
            </a:r>
            <a:r>
              <a:rPr lang="en-US" dirty="0"/>
              <a:t> angle to define the local element material CSYS</a:t>
            </a:r>
          </a:p>
        </p:txBody>
      </p:sp>
      <p:sp>
        <p:nvSpPr>
          <p:cNvPr id="8" name="Oval 7">
            <a:extLst>
              <a:ext uri="{FF2B5EF4-FFF2-40B4-BE49-F238E27FC236}">
                <a16:creationId xmlns:a16="http://schemas.microsoft.com/office/drawing/2014/main" id="{E69D569E-1EE3-4BE9-BDFF-6376FDA58523}"/>
              </a:ext>
            </a:extLst>
          </p:cNvPr>
          <p:cNvSpPr/>
          <p:nvPr/>
        </p:nvSpPr>
        <p:spPr>
          <a:xfrm>
            <a:off x="3087785"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44B38A7-CE66-4391-A016-FE709394957B}"/>
              </a:ext>
            </a:extLst>
          </p:cNvPr>
          <p:cNvSpPr/>
          <p:nvPr/>
        </p:nvSpPr>
        <p:spPr>
          <a:xfrm>
            <a:off x="1621689"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2EF779B-61F3-474F-A435-4976DE757DB8}"/>
              </a:ext>
            </a:extLst>
          </p:cNvPr>
          <p:cNvSpPr/>
          <p:nvPr/>
        </p:nvSpPr>
        <p:spPr>
          <a:xfrm>
            <a:off x="1610831" y="4462632"/>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BAADAB5-A6EE-418A-AE64-69C6A45E273B}"/>
              </a:ext>
            </a:extLst>
          </p:cNvPr>
          <p:cNvSpPr txBox="1"/>
          <p:nvPr/>
        </p:nvSpPr>
        <p:spPr>
          <a:xfrm>
            <a:off x="2936358" y="6135433"/>
            <a:ext cx="479618" cy="369332"/>
          </a:xfrm>
          <a:prstGeom prst="rect">
            <a:avLst/>
          </a:prstGeom>
          <a:noFill/>
        </p:spPr>
        <p:txBody>
          <a:bodyPr wrap="none" rtlCol="0">
            <a:spAutoFit/>
          </a:bodyPr>
          <a:lstStyle/>
          <a:p>
            <a:r>
              <a:rPr lang="en-US" dirty="0"/>
              <a:t>N1</a:t>
            </a:r>
          </a:p>
        </p:txBody>
      </p:sp>
      <p:sp>
        <p:nvSpPr>
          <p:cNvPr id="13" name="TextBox 12">
            <a:extLst>
              <a:ext uri="{FF2B5EF4-FFF2-40B4-BE49-F238E27FC236}">
                <a16:creationId xmlns:a16="http://schemas.microsoft.com/office/drawing/2014/main" id="{C9793D4C-FFC5-4E59-BDC6-34D2BB5BEC2F}"/>
              </a:ext>
            </a:extLst>
          </p:cNvPr>
          <p:cNvSpPr txBox="1"/>
          <p:nvPr/>
        </p:nvSpPr>
        <p:spPr>
          <a:xfrm>
            <a:off x="1464845" y="4146807"/>
            <a:ext cx="479618" cy="369332"/>
          </a:xfrm>
          <a:prstGeom prst="rect">
            <a:avLst/>
          </a:prstGeom>
          <a:noFill/>
        </p:spPr>
        <p:txBody>
          <a:bodyPr wrap="none" rtlCol="0">
            <a:spAutoFit/>
          </a:bodyPr>
          <a:lstStyle/>
          <a:p>
            <a:r>
              <a:rPr lang="en-US" dirty="0"/>
              <a:t>N2</a:t>
            </a:r>
          </a:p>
        </p:txBody>
      </p:sp>
      <p:sp>
        <p:nvSpPr>
          <p:cNvPr id="14" name="TextBox 13">
            <a:extLst>
              <a:ext uri="{FF2B5EF4-FFF2-40B4-BE49-F238E27FC236}">
                <a16:creationId xmlns:a16="http://schemas.microsoft.com/office/drawing/2014/main" id="{36DAB03E-6149-40FE-9904-6F106E36311E}"/>
              </a:ext>
            </a:extLst>
          </p:cNvPr>
          <p:cNvSpPr txBox="1"/>
          <p:nvPr/>
        </p:nvSpPr>
        <p:spPr>
          <a:xfrm>
            <a:off x="1464845" y="6091926"/>
            <a:ext cx="479618" cy="369332"/>
          </a:xfrm>
          <a:prstGeom prst="rect">
            <a:avLst/>
          </a:prstGeom>
          <a:noFill/>
        </p:spPr>
        <p:txBody>
          <a:bodyPr wrap="none" rtlCol="0">
            <a:spAutoFit/>
          </a:bodyPr>
          <a:lstStyle/>
          <a:p>
            <a:r>
              <a:rPr lang="en-US" dirty="0"/>
              <a:t>N3</a:t>
            </a:r>
          </a:p>
        </p:txBody>
      </p:sp>
      <p:sp>
        <p:nvSpPr>
          <p:cNvPr id="15" name="TextBox 14">
            <a:extLst>
              <a:ext uri="{FF2B5EF4-FFF2-40B4-BE49-F238E27FC236}">
                <a16:creationId xmlns:a16="http://schemas.microsoft.com/office/drawing/2014/main" id="{5CA5AA76-2C87-4AF3-94D4-6F35BB49D6FE}"/>
              </a:ext>
            </a:extLst>
          </p:cNvPr>
          <p:cNvSpPr txBox="1"/>
          <p:nvPr/>
        </p:nvSpPr>
        <p:spPr>
          <a:xfrm>
            <a:off x="2454912" y="4815896"/>
            <a:ext cx="479618" cy="369332"/>
          </a:xfrm>
          <a:prstGeom prst="rect">
            <a:avLst/>
          </a:prstGeom>
          <a:noFill/>
        </p:spPr>
        <p:txBody>
          <a:bodyPr wrap="none" rtlCol="0">
            <a:spAutoFit/>
          </a:bodyPr>
          <a:lstStyle/>
          <a:p>
            <a:r>
              <a:rPr lang="en-US" dirty="0"/>
              <a:t>N4</a:t>
            </a:r>
          </a:p>
        </p:txBody>
      </p:sp>
      <p:sp>
        <p:nvSpPr>
          <p:cNvPr id="16" name="Oval 15">
            <a:extLst>
              <a:ext uri="{FF2B5EF4-FFF2-40B4-BE49-F238E27FC236}">
                <a16:creationId xmlns:a16="http://schemas.microsoft.com/office/drawing/2014/main" id="{92EF8CB1-FCC0-40A9-A5EF-604CDD7C064C}"/>
              </a:ext>
            </a:extLst>
          </p:cNvPr>
          <p:cNvSpPr/>
          <p:nvPr/>
        </p:nvSpPr>
        <p:spPr>
          <a:xfrm>
            <a:off x="2326761"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F8C90CE-2931-49CE-82BD-FC25E996E304}"/>
              </a:ext>
            </a:extLst>
          </p:cNvPr>
          <p:cNvSpPr txBox="1"/>
          <p:nvPr/>
        </p:nvSpPr>
        <p:spPr>
          <a:xfrm>
            <a:off x="1128684" y="5092613"/>
            <a:ext cx="479618" cy="369332"/>
          </a:xfrm>
          <a:prstGeom prst="rect">
            <a:avLst/>
          </a:prstGeom>
          <a:noFill/>
        </p:spPr>
        <p:txBody>
          <a:bodyPr wrap="none" rtlCol="0">
            <a:spAutoFit/>
          </a:bodyPr>
          <a:lstStyle/>
          <a:p>
            <a:r>
              <a:rPr lang="en-US" dirty="0"/>
              <a:t>N5</a:t>
            </a:r>
          </a:p>
        </p:txBody>
      </p:sp>
      <p:sp>
        <p:nvSpPr>
          <p:cNvPr id="20" name="TextBox 19">
            <a:extLst>
              <a:ext uri="{FF2B5EF4-FFF2-40B4-BE49-F238E27FC236}">
                <a16:creationId xmlns:a16="http://schemas.microsoft.com/office/drawing/2014/main" id="{99009E07-F370-4673-B169-BBF4ECE6E98A}"/>
              </a:ext>
            </a:extLst>
          </p:cNvPr>
          <p:cNvSpPr txBox="1"/>
          <p:nvPr/>
        </p:nvSpPr>
        <p:spPr>
          <a:xfrm>
            <a:off x="2147212" y="6120027"/>
            <a:ext cx="479618" cy="369332"/>
          </a:xfrm>
          <a:prstGeom prst="rect">
            <a:avLst/>
          </a:prstGeom>
          <a:noFill/>
        </p:spPr>
        <p:txBody>
          <a:bodyPr wrap="none" rtlCol="0">
            <a:spAutoFit/>
          </a:bodyPr>
          <a:lstStyle/>
          <a:p>
            <a:r>
              <a:rPr lang="en-US" dirty="0"/>
              <a:t>N6</a:t>
            </a:r>
          </a:p>
        </p:txBody>
      </p:sp>
      <p:sp>
        <p:nvSpPr>
          <p:cNvPr id="22" name="Oval 21">
            <a:extLst>
              <a:ext uri="{FF2B5EF4-FFF2-40B4-BE49-F238E27FC236}">
                <a16:creationId xmlns:a16="http://schemas.microsoft.com/office/drawing/2014/main" id="{CABBB1B1-6C97-4A72-A47E-6F95ACB54427}"/>
              </a:ext>
            </a:extLst>
          </p:cNvPr>
          <p:cNvSpPr/>
          <p:nvPr/>
        </p:nvSpPr>
        <p:spPr>
          <a:xfrm>
            <a:off x="1610831" y="5185228"/>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7AF9D59-1751-4DDE-B3AB-45BFF272EA2C}"/>
              </a:ext>
            </a:extLst>
          </p:cNvPr>
          <p:cNvSpPr/>
          <p:nvPr/>
        </p:nvSpPr>
        <p:spPr>
          <a:xfrm>
            <a:off x="2352015" y="517276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19766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LIST</a:t>
            </a:r>
          </a:p>
          <a:p>
            <a:pPr lvl="1"/>
            <a:r>
              <a:rPr lang="en-US" dirty="0"/>
              <a:t>This card represents a list.</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348774" cy="545881"/>
          </a:xfrm>
        </p:spPr>
        <p:txBody>
          <a:bodyPr>
            <a:normAutofit fontScale="90000"/>
          </a:bodyPr>
          <a:lstStyle/>
          <a:p>
            <a:r>
              <a:rPr lang="en-US" dirty="0"/>
              <a:t>4.1.10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6" y="1843827"/>
            <a:ext cx="6087245"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err="1"/>
              <a:t>LIST,LSID,DTYPE,Xn</a:t>
            </a:r>
            <a:endParaRPr lang="en-US" dirty="0"/>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473952" y="1843827"/>
            <a:ext cx="5486400"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LSID (int): The list identifier</a:t>
            </a:r>
          </a:p>
          <a:p>
            <a:r>
              <a:rPr lang="en-US" dirty="0"/>
              <a:t>DTYPE (str): Determines if the list contains integers (“INT”) or floats (“FLOAT”)</a:t>
            </a:r>
          </a:p>
          <a:p>
            <a:r>
              <a:rPr lang="en-US" dirty="0" err="1"/>
              <a:t>Xn</a:t>
            </a:r>
            <a:r>
              <a:rPr lang="en-US" dirty="0"/>
              <a:t> (int): The nth number in the list.</a:t>
            </a:r>
          </a:p>
        </p:txBody>
      </p:sp>
    </p:spTree>
    <p:extLst>
      <p:ext uri="{BB962C8B-B14F-4D97-AF65-F5344CB8AC3E}">
        <p14:creationId xmlns:p14="http://schemas.microsoft.com/office/powerpoint/2010/main" val="28759983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LAMINATE</a:t>
            </a:r>
          </a:p>
          <a:p>
            <a:pPr lvl="1"/>
            <a:r>
              <a:rPr lang="en-US" dirty="0"/>
              <a:t>This card represents a laminate.</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348774" cy="545881"/>
          </a:xfrm>
        </p:spPr>
        <p:txBody>
          <a:bodyPr>
            <a:normAutofit fontScale="90000"/>
          </a:bodyPr>
          <a:lstStyle/>
          <a:p>
            <a:r>
              <a:rPr lang="en-US" dirty="0"/>
              <a:t>4.1.11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6" y="1843827"/>
            <a:ext cx="6087245"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err="1"/>
              <a:t>LAMINATE,LAMID,N_i</a:t>
            </a:r>
            <a:r>
              <a:rPr lang="en-US" dirty="0"/>
              <a:t> </a:t>
            </a:r>
            <a:r>
              <a:rPr lang="en-US" dirty="0" err="1"/>
              <a:t>LSID,M_i</a:t>
            </a:r>
            <a:r>
              <a:rPr lang="en-US" dirty="0"/>
              <a:t> </a:t>
            </a:r>
            <a:r>
              <a:rPr lang="en-US" dirty="0" err="1"/>
              <a:t>LSID,TH_i</a:t>
            </a:r>
            <a:r>
              <a:rPr lang="en-US" dirty="0"/>
              <a:t> LSID,SYM</a:t>
            </a:r>
          </a:p>
          <a:p>
            <a:pPr lvl="1"/>
            <a:endParaRPr lang="en-US" dirty="0"/>
          </a:p>
          <a:p>
            <a:r>
              <a:rPr lang="en-US" dirty="0"/>
              <a:t>Example:</a:t>
            </a:r>
          </a:p>
          <a:p>
            <a:pPr lvl="1"/>
            <a:r>
              <a:rPr lang="en-US" dirty="0"/>
              <a:t>LIST,1,INT,1,1,1,1</a:t>
            </a:r>
          </a:p>
          <a:p>
            <a:pPr lvl="1"/>
            <a:r>
              <a:rPr lang="en-US" dirty="0"/>
              <a:t>LIST,2,INT,2,2,2,2</a:t>
            </a:r>
          </a:p>
          <a:p>
            <a:pPr lvl="1"/>
            <a:r>
              <a:rPr lang="en-US" dirty="0"/>
              <a:t>LIST,3,FLOAT,0,45,-45,90</a:t>
            </a:r>
          </a:p>
          <a:p>
            <a:pPr lvl="1"/>
            <a:r>
              <a:rPr lang="en-US" dirty="0"/>
              <a:t>LAMINATE,1,1,2,3,TRUE</a:t>
            </a:r>
          </a:p>
          <a:p>
            <a:pPr lvl="1"/>
            <a:r>
              <a:rPr lang="en-US" dirty="0"/>
              <a:t>This corresponds to a laminate which has 1 ply per orientation, each orientation uses MID 2, and the layup schedule is:</a:t>
            </a:r>
          </a:p>
          <a:p>
            <a:pPr lvl="2"/>
            <a:r>
              <a:rPr lang="en-US" dirty="0"/>
              <a:t>[0/45/-45/90]_s</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473952" y="1843827"/>
            <a:ext cx="5486400"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LAMID (int): The laminate identifier</a:t>
            </a:r>
          </a:p>
          <a:p>
            <a:r>
              <a:rPr lang="en-US" dirty="0" err="1"/>
              <a:t>N_i</a:t>
            </a:r>
            <a:r>
              <a:rPr lang="en-US" dirty="0"/>
              <a:t> LSID(int): The list ID corresponding to a list where each entry corresponds to the number of plies at a given orientation</a:t>
            </a:r>
          </a:p>
          <a:p>
            <a:r>
              <a:rPr lang="en-US" dirty="0" err="1"/>
              <a:t>M_i</a:t>
            </a:r>
            <a:r>
              <a:rPr lang="en-US" dirty="0"/>
              <a:t> LSID(int): The list ID corresponding to a list where each entry corresponds to the material ID of plies at a given orientation</a:t>
            </a:r>
          </a:p>
          <a:p>
            <a:r>
              <a:rPr lang="en-US" dirty="0" err="1"/>
              <a:t>TH_i</a:t>
            </a:r>
            <a:r>
              <a:rPr lang="en-US" dirty="0"/>
              <a:t> LSID(int): The list ID corresponding to a list where each entry corresponds to the orientation of plies at a given orientation</a:t>
            </a:r>
          </a:p>
          <a:p>
            <a:r>
              <a:rPr lang="en-US" dirty="0"/>
              <a:t>SYM (BOOL): Either “TRUE” or “FALSE”, this determines of a laminate should be mirrored or not</a:t>
            </a:r>
          </a:p>
          <a:p>
            <a:endParaRPr lang="en-US" dirty="0"/>
          </a:p>
        </p:txBody>
      </p:sp>
    </p:spTree>
    <p:extLst>
      <p:ext uri="{BB962C8B-B14F-4D97-AF65-F5344CB8AC3E}">
        <p14:creationId xmlns:p14="http://schemas.microsoft.com/office/powerpoint/2010/main" val="11925913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SECTIONSB</a:t>
            </a:r>
          </a:p>
          <a:p>
            <a:pPr lvl="1"/>
            <a:r>
              <a:rPr lang="en-US" dirty="0"/>
              <a:t>This card represents a solid rectangular cross-section.</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348774" cy="545881"/>
          </a:xfrm>
        </p:spPr>
        <p:txBody>
          <a:bodyPr>
            <a:normAutofit fontScale="90000"/>
          </a:bodyPr>
          <a:lstStyle/>
          <a:p>
            <a:r>
              <a:rPr lang="en-US" dirty="0"/>
              <a:t>4.1.12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6" y="1843827"/>
            <a:ext cx="6087245"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a:t>SECTIONSB,XID,MID,L1,L2,ELEMTYPE,ELEMX,ELEMY</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473952" y="1843827"/>
            <a:ext cx="5486400"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XID (int): The cross-section identifier</a:t>
            </a:r>
          </a:p>
          <a:p>
            <a:r>
              <a:rPr lang="en-US" dirty="0"/>
              <a:t>MID(int): The material ID for the material used by the cross-section</a:t>
            </a:r>
          </a:p>
          <a:p>
            <a:r>
              <a:rPr lang="en-US" dirty="0"/>
              <a:t>L1 (float): The dimension of the cross-section, L1</a:t>
            </a:r>
          </a:p>
          <a:p>
            <a:r>
              <a:rPr lang="en-US" dirty="0"/>
              <a:t>L2 (float): The dimension of the cross-section, L2</a:t>
            </a:r>
          </a:p>
          <a:p>
            <a:r>
              <a:rPr lang="en-US" dirty="0"/>
              <a:t>ELEMTYPE (str): The list of selectable element types. Options are: “XQUAD4”, “XQUAD6”, “XQUAD8”, “XQUAD9”</a:t>
            </a:r>
          </a:p>
          <a:p>
            <a:r>
              <a:rPr lang="en-US" dirty="0"/>
              <a:t>ELEMX (int): The number of elements running in the L1 direction</a:t>
            </a:r>
          </a:p>
          <a:p>
            <a:r>
              <a:rPr lang="en-US" dirty="0"/>
              <a:t>ELEMY (int): The number of elements running in the L2 direction</a:t>
            </a:r>
          </a:p>
          <a:p>
            <a:endParaRPr lang="en-US" dirty="0"/>
          </a:p>
        </p:txBody>
      </p:sp>
      <p:sp>
        <p:nvSpPr>
          <p:cNvPr id="6" name="Rectangle 5">
            <a:extLst>
              <a:ext uri="{FF2B5EF4-FFF2-40B4-BE49-F238E27FC236}">
                <a16:creationId xmlns:a16="http://schemas.microsoft.com/office/drawing/2014/main" id="{429C7D94-C9D7-4D47-9085-520B60666A8C}"/>
              </a:ext>
            </a:extLst>
          </p:cNvPr>
          <p:cNvSpPr/>
          <p:nvPr/>
        </p:nvSpPr>
        <p:spPr>
          <a:xfrm>
            <a:off x="1789306" y="3882118"/>
            <a:ext cx="1641022" cy="1641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872E831A-C4C2-45EF-9DCE-179F1B2DC43A}"/>
              </a:ext>
            </a:extLst>
          </p:cNvPr>
          <p:cNvCxnSpPr/>
          <p:nvPr/>
        </p:nvCxnSpPr>
        <p:spPr>
          <a:xfrm>
            <a:off x="1773674" y="5523140"/>
            <a:ext cx="0" cy="693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B2A878A-B41E-4BE6-9713-8181A47477F5}"/>
              </a:ext>
            </a:extLst>
          </p:cNvPr>
          <p:cNvCxnSpPr>
            <a:cxnSpLocks/>
          </p:cNvCxnSpPr>
          <p:nvPr/>
        </p:nvCxnSpPr>
        <p:spPr>
          <a:xfrm>
            <a:off x="3430328" y="5523140"/>
            <a:ext cx="0" cy="693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BB8A7DD-7EBC-49F0-AB62-9D7A9F0909F9}"/>
              </a:ext>
            </a:extLst>
          </p:cNvPr>
          <p:cNvCxnSpPr/>
          <p:nvPr/>
        </p:nvCxnSpPr>
        <p:spPr>
          <a:xfrm>
            <a:off x="1134836" y="3882118"/>
            <a:ext cx="63883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5AF7973-C587-48D6-ABBF-DD46E7805845}"/>
              </a:ext>
            </a:extLst>
          </p:cNvPr>
          <p:cNvCxnSpPr/>
          <p:nvPr/>
        </p:nvCxnSpPr>
        <p:spPr>
          <a:xfrm>
            <a:off x="1141291" y="5523140"/>
            <a:ext cx="63883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520C02E-27F9-4690-9DBE-C7E5C18A1FD3}"/>
              </a:ext>
            </a:extLst>
          </p:cNvPr>
          <p:cNvSpPr txBox="1"/>
          <p:nvPr/>
        </p:nvSpPr>
        <p:spPr>
          <a:xfrm>
            <a:off x="2395053" y="5709949"/>
            <a:ext cx="413896" cy="369332"/>
          </a:xfrm>
          <a:prstGeom prst="rect">
            <a:avLst/>
          </a:prstGeom>
          <a:noFill/>
        </p:spPr>
        <p:txBody>
          <a:bodyPr wrap="none" rtlCol="0">
            <a:spAutoFit/>
          </a:bodyPr>
          <a:lstStyle/>
          <a:p>
            <a:r>
              <a:rPr lang="en-US" dirty="0"/>
              <a:t>L1</a:t>
            </a:r>
          </a:p>
        </p:txBody>
      </p:sp>
      <p:sp>
        <p:nvSpPr>
          <p:cNvPr id="16" name="TextBox 15">
            <a:extLst>
              <a:ext uri="{FF2B5EF4-FFF2-40B4-BE49-F238E27FC236}">
                <a16:creationId xmlns:a16="http://schemas.microsoft.com/office/drawing/2014/main" id="{A6E807C3-E64E-444B-B99D-D32AAC26F1B2}"/>
              </a:ext>
            </a:extLst>
          </p:cNvPr>
          <p:cNvSpPr txBox="1"/>
          <p:nvPr/>
        </p:nvSpPr>
        <p:spPr>
          <a:xfrm>
            <a:off x="1247307" y="4495613"/>
            <a:ext cx="413896" cy="369332"/>
          </a:xfrm>
          <a:prstGeom prst="rect">
            <a:avLst/>
          </a:prstGeom>
          <a:noFill/>
        </p:spPr>
        <p:txBody>
          <a:bodyPr wrap="none" rtlCol="0">
            <a:spAutoFit/>
          </a:bodyPr>
          <a:lstStyle/>
          <a:p>
            <a:r>
              <a:rPr lang="en-US" dirty="0"/>
              <a:t>L2</a:t>
            </a:r>
          </a:p>
        </p:txBody>
      </p:sp>
      <p:cxnSp>
        <p:nvCxnSpPr>
          <p:cNvPr id="17" name="Straight Connector 16">
            <a:extLst>
              <a:ext uri="{FF2B5EF4-FFF2-40B4-BE49-F238E27FC236}">
                <a16:creationId xmlns:a16="http://schemas.microsoft.com/office/drawing/2014/main" id="{32FD31CC-EA0F-4007-9F51-1B218642F642}"/>
              </a:ext>
            </a:extLst>
          </p:cNvPr>
          <p:cNvCxnSpPr/>
          <p:nvPr/>
        </p:nvCxnSpPr>
        <p:spPr>
          <a:xfrm>
            <a:off x="1460710" y="3882118"/>
            <a:ext cx="0" cy="693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8901B18-FB17-4E5E-B3D4-9ED14F371780}"/>
              </a:ext>
            </a:extLst>
          </p:cNvPr>
          <p:cNvCxnSpPr/>
          <p:nvPr/>
        </p:nvCxnSpPr>
        <p:spPr>
          <a:xfrm>
            <a:off x="1454255" y="4829176"/>
            <a:ext cx="0" cy="693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D4B8E62-E00C-4FBC-AF31-7CF63909F2F1}"/>
              </a:ext>
            </a:extLst>
          </p:cNvPr>
          <p:cNvCxnSpPr/>
          <p:nvPr/>
        </p:nvCxnSpPr>
        <p:spPr>
          <a:xfrm>
            <a:off x="1773674" y="5912305"/>
            <a:ext cx="63883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5E29170-B91B-420D-A854-B69A24B556FF}"/>
              </a:ext>
            </a:extLst>
          </p:cNvPr>
          <p:cNvCxnSpPr/>
          <p:nvPr/>
        </p:nvCxnSpPr>
        <p:spPr>
          <a:xfrm>
            <a:off x="2791490" y="5912305"/>
            <a:ext cx="63883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9516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A2523E-7110-441D-9625-BF058C2BF745}"/>
              </a:ext>
            </a:extLst>
          </p:cNvPr>
          <p:cNvSpPr>
            <a:spLocks noGrp="1"/>
          </p:cNvSpPr>
          <p:nvPr>
            <p:ph idx="1"/>
          </p:nvPr>
        </p:nvSpPr>
        <p:spPr/>
        <p:txBody>
          <a:bodyPr>
            <a:normAutofit lnSpcReduction="10000"/>
          </a:bodyPr>
          <a:lstStyle/>
          <a:p>
            <a:r>
              <a:rPr lang="en-US" dirty="0"/>
              <a:t>The aim of cross-sectional analysis, is to decompose a structures’ behavior into two pieces, a global behavior, and a local behavior</a:t>
            </a:r>
          </a:p>
          <a:p>
            <a:endParaRPr lang="en-US" dirty="0"/>
          </a:p>
          <a:p>
            <a:r>
              <a:rPr lang="en-US" dirty="0"/>
              <a:t>If a structure can be characterized such that its global behavior is essentially 1 dimensional (such as a fuselage, wing under lift, etc.), then the overall degrees of freedom required to characterize a structure can be reduced, resulting in a reduced order model</a:t>
            </a:r>
          </a:p>
          <a:p>
            <a:pPr lvl="1"/>
            <a:r>
              <a:rPr lang="en-US" dirty="0"/>
              <a:t>This reduction in dimensionality is similar in concept to a Craig Bampton model, though the execution is completely unrelated</a:t>
            </a:r>
          </a:p>
          <a:p>
            <a:pPr lvl="1"/>
            <a:endParaRPr lang="en-US" dirty="0"/>
          </a:p>
          <a:p>
            <a:r>
              <a:rPr lang="en-US" dirty="0"/>
              <a:t>A simple and common workflow for cross-sectional analysis example might be the following:</a:t>
            </a:r>
          </a:p>
          <a:p>
            <a:pPr lvl="1"/>
            <a:r>
              <a:rPr lang="en-US" dirty="0"/>
              <a:t>To size a wing spar:</a:t>
            </a:r>
          </a:p>
          <a:p>
            <a:pPr marL="800100" lvl="2" indent="-342900">
              <a:buFont typeface="+mj-lt"/>
              <a:buAutoNum type="arabicPeriod"/>
            </a:pPr>
            <a:r>
              <a:rPr lang="en-US" dirty="0"/>
              <a:t>Mesh the cross-section of a wing spar</a:t>
            </a:r>
          </a:p>
          <a:p>
            <a:pPr marL="800100" lvl="2" indent="-342900">
              <a:buFont typeface="+mj-lt"/>
              <a:buAutoNum type="arabicPeriod"/>
            </a:pPr>
            <a:r>
              <a:rPr lang="en-US" dirty="0"/>
              <a:t>Analyze the section to get its equivalent beam stiffnesses (EI, EA, GJ, Gak)</a:t>
            </a:r>
          </a:p>
          <a:p>
            <a:pPr marL="800100" lvl="2" indent="-342900">
              <a:buFont typeface="+mj-lt"/>
              <a:buAutoNum type="arabicPeriod"/>
            </a:pPr>
            <a:r>
              <a:rPr lang="en-US" dirty="0"/>
              <a:t>Create beam elements using these stiffnesses</a:t>
            </a:r>
          </a:p>
          <a:p>
            <a:pPr marL="800100" lvl="2" indent="-342900">
              <a:buFont typeface="+mj-lt"/>
              <a:buAutoNum type="arabicPeriod"/>
            </a:pPr>
            <a:r>
              <a:rPr lang="en-US" dirty="0"/>
              <a:t>Run a global analysis in order to generate global loads</a:t>
            </a:r>
          </a:p>
          <a:p>
            <a:pPr marL="800100" lvl="2" indent="-342900">
              <a:buFont typeface="+mj-lt"/>
              <a:buAutoNum type="arabicPeriod"/>
            </a:pPr>
            <a:r>
              <a:rPr lang="en-US" dirty="0"/>
              <a:t>Apply global loads to the local cross-sectional models to achieve cross-sectional stresses and strains</a:t>
            </a:r>
          </a:p>
        </p:txBody>
      </p:sp>
      <p:sp>
        <p:nvSpPr>
          <p:cNvPr id="3" name="Title 2">
            <a:extLst>
              <a:ext uri="{FF2B5EF4-FFF2-40B4-BE49-F238E27FC236}">
                <a16:creationId xmlns:a16="http://schemas.microsoft.com/office/drawing/2014/main" id="{AA7315E9-54D8-4073-8B07-48874405FB9D}"/>
              </a:ext>
            </a:extLst>
          </p:cNvPr>
          <p:cNvSpPr>
            <a:spLocks noGrp="1"/>
          </p:cNvSpPr>
          <p:nvPr>
            <p:ph type="title"/>
          </p:nvPr>
        </p:nvSpPr>
        <p:spPr/>
        <p:txBody>
          <a:bodyPr>
            <a:normAutofit fontScale="90000"/>
          </a:bodyPr>
          <a:lstStyle/>
          <a:p>
            <a:r>
              <a:rPr lang="en-US" dirty="0"/>
              <a:t>2.1.0 – Cross-sectional analysis</a:t>
            </a:r>
          </a:p>
        </p:txBody>
      </p:sp>
    </p:spTree>
    <p:extLst>
      <p:ext uri="{BB962C8B-B14F-4D97-AF65-F5344CB8AC3E}">
        <p14:creationId xmlns:p14="http://schemas.microsoft.com/office/powerpoint/2010/main" val="32061314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SECTIONLM</a:t>
            </a:r>
          </a:p>
          <a:p>
            <a:pPr lvl="1"/>
            <a:r>
              <a:rPr lang="en-US" dirty="0"/>
              <a:t>This card represents a laminate coupon cross-section.</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348774" cy="545881"/>
          </a:xfrm>
        </p:spPr>
        <p:txBody>
          <a:bodyPr>
            <a:normAutofit fontScale="90000"/>
          </a:bodyPr>
          <a:lstStyle/>
          <a:p>
            <a:r>
              <a:rPr lang="en-US" dirty="0"/>
              <a:t>4.1.13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6" y="1843827"/>
            <a:ext cx="6087245"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a:t>SECTIONLM,XID,LAMID,L1,ELEMTYPE,ELEMAR</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335486" y="1843827"/>
            <a:ext cx="5624866"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XID (int): The cross-section identifier</a:t>
            </a:r>
          </a:p>
          <a:p>
            <a:r>
              <a:rPr lang="en-US" dirty="0"/>
              <a:t>LAMID (int): The laminate ID used by the cross-section</a:t>
            </a:r>
          </a:p>
          <a:p>
            <a:r>
              <a:rPr lang="en-US" dirty="0"/>
              <a:t>L1 (float): The dimension of the cross-section, L1</a:t>
            </a:r>
          </a:p>
          <a:p>
            <a:r>
              <a:rPr lang="en-US" dirty="0"/>
              <a:t>ELEMTYPE (str): The list of selectable element types. Options are: “XQUAD4”, “XQUAD6”, “XQUAD8”, “XQUAD9”</a:t>
            </a:r>
          </a:p>
          <a:p>
            <a:r>
              <a:rPr lang="en-US" dirty="0"/>
              <a:t>ELEMAR (int): Specifies the maximum aspect ratio of any element</a:t>
            </a:r>
          </a:p>
          <a:p>
            <a:endParaRPr lang="en-US" dirty="0"/>
          </a:p>
          <a:p>
            <a:r>
              <a:rPr lang="en-US" dirty="0"/>
              <a:t>NOTE: When meshing this type of cross-section, only 1 element is used through the thickness of each ply. The width of the elements (in the L1 direction) are set by the ELEMAR such that no ply contains an element with an aspect ratio larger than ELEMAR</a:t>
            </a:r>
          </a:p>
        </p:txBody>
      </p:sp>
      <p:sp>
        <p:nvSpPr>
          <p:cNvPr id="6" name="Rectangle 5">
            <a:extLst>
              <a:ext uri="{FF2B5EF4-FFF2-40B4-BE49-F238E27FC236}">
                <a16:creationId xmlns:a16="http://schemas.microsoft.com/office/drawing/2014/main" id="{429C7D94-C9D7-4D47-9085-520B60666A8C}"/>
              </a:ext>
            </a:extLst>
          </p:cNvPr>
          <p:cNvSpPr/>
          <p:nvPr/>
        </p:nvSpPr>
        <p:spPr>
          <a:xfrm>
            <a:off x="841944" y="4003937"/>
            <a:ext cx="4537929" cy="135354"/>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872E831A-C4C2-45EF-9DCE-179F1B2DC43A}"/>
              </a:ext>
            </a:extLst>
          </p:cNvPr>
          <p:cNvCxnSpPr/>
          <p:nvPr/>
        </p:nvCxnSpPr>
        <p:spPr>
          <a:xfrm>
            <a:off x="841940" y="5154940"/>
            <a:ext cx="0" cy="693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B2A878A-B41E-4BE6-9713-8181A47477F5}"/>
              </a:ext>
            </a:extLst>
          </p:cNvPr>
          <p:cNvCxnSpPr>
            <a:cxnSpLocks/>
          </p:cNvCxnSpPr>
          <p:nvPr/>
        </p:nvCxnSpPr>
        <p:spPr>
          <a:xfrm>
            <a:off x="5379869" y="5154940"/>
            <a:ext cx="0" cy="693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520C02E-27F9-4690-9DBE-C7E5C18A1FD3}"/>
              </a:ext>
            </a:extLst>
          </p:cNvPr>
          <p:cNvSpPr txBox="1"/>
          <p:nvPr/>
        </p:nvSpPr>
        <p:spPr>
          <a:xfrm>
            <a:off x="2755296" y="5317256"/>
            <a:ext cx="413896" cy="369332"/>
          </a:xfrm>
          <a:prstGeom prst="rect">
            <a:avLst/>
          </a:prstGeom>
          <a:noFill/>
        </p:spPr>
        <p:txBody>
          <a:bodyPr wrap="none" rtlCol="0">
            <a:spAutoFit/>
          </a:bodyPr>
          <a:lstStyle/>
          <a:p>
            <a:r>
              <a:rPr lang="en-US" dirty="0"/>
              <a:t>L1</a:t>
            </a:r>
          </a:p>
        </p:txBody>
      </p:sp>
      <p:cxnSp>
        <p:nvCxnSpPr>
          <p:cNvPr id="19" name="Straight Connector 18">
            <a:extLst>
              <a:ext uri="{FF2B5EF4-FFF2-40B4-BE49-F238E27FC236}">
                <a16:creationId xmlns:a16="http://schemas.microsoft.com/office/drawing/2014/main" id="{CD4B8E62-E00C-4FBC-AF31-7CF63909F2F1}"/>
              </a:ext>
            </a:extLst>
          </p:cNvPr>
          <p:cNvCxnSpPr>
            <a:cxnSpLocks/>
            <a:endCxn id="14" idx="1"/>
          </p:cNvCxnSpPr>
          <p:nvPr/>
        </p:nvCxnSpPr>
        <p:spPr>
          <a:xfrm>
            <a:off x="841940" y="5501922"/>
            <a:ext cx="19133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5E29170-B91B-420D-A854-B69A24B556FF}"/>
              </a:ext>
            </a:extLst>
          </p:cNvPr>
          <p:cNvCxnSpPr>
            <a:cxnSpLocks/>
            <a:stCxn id="14" idx="3"/>
          </p:cNvCxnSpPr>
          <p:nvPr/>
        </p:nvCxnSpPr>
        <p:spPr>
          <a:xfrm>
            <a:off x="3169192" y="5501922"/>
            <a:ext cx="2210677" cy="136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CD7305ED-1A40-4B80-9A71-8F3C05053E87}"/>
              </a:ext>
            </a:extLst>
          </p:cNvPr>
          <p:cNvSpPr/>
          <p:nvPr/>
        </p:nvSpPr>
        <p:spPr>
          <a:xfrm>
            <a:off x="841943" y="4155101"/>
            <a:ext cx="4537929" cy="13535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5ED15CA-823F-402A-A0D2-072E1F11335B}"/>
              </a:ext>
            </a:extLst>
          </p:cNvPr>
          <p:cNvSpPr/>
          <p:nvPr/>
        </p:nvSpPr>
        <p:spPr>
          <a:xfrm>
            <a:off x="841942" y="4314337"/>
            <a:ext cx="4537929" cy="135354"/>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5C1EF73-F0AD-4970-A887-CBED55FCCE1C}"/>
              </a:ext>
            </a:extLst>
          </p:cNvPr>
          <p:cNvSpPr/>
          <p:nvPr/>
        </p:nvSpPr>
        <p:spPr>
          <a:xfrm>
            <a:off x="841942" y="4449691"/>
            <a:ext cx="4537929" cy="135354"/>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6D3026A-9859-474E-9DE2-DE6BEDA47361}"/>
              </a:ext>
            </a:extLst>
          </p:cNvPr>
          <p:cNvSpPr/>
          <p:nvPr/>
        </p:nvSpPr>
        <p:spPr>
          <a:xfrm>
            <a:off x="841942" y="4590160"/>
            <a:ext cx="4537929" cy="135354"/>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AD429C9-B30A-4E1F-97A6-F8D3312A9F89}"/>
              </a:ext>
            </a:extLst>
          </p:cNvPr>
          <p:cNvSpPr/>
          <p:nvPr/>
        </p:nvSpPr>
        <p:spPr>
          <a:xfrm>
            <a:off x="841941" y="4741324"/>
            <a:ext cx="4537929" cy="135354"/>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DBB55B0-174D-4B34-9F71-67134AF227E2}"/>
              </a:ext>
            </a:extLst>
          </p:cNvPr>
          <p:cNvSpPr/>
          <p:nvPr/>
        </p:nvSpPr>
        <p:spPr>
          <a:xfrm>
            <a:off x="841940" y="4884232"/>
            <a:ext cx="4537929" cy="13535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CD22AF2-45C4-4FF6-B5DD-B53AF8E37A30}"/>
              </a:ext>
            </a:extLst>
          </p:cNvPr>
          <p:cNvSpPr/>
          <p:nvPr/>
        </p:nvSpPr>
        <p:spPr>
          <a:xfrm>
            <a:off x="841940" y="5019586"/>
            <a:ext cx="4537929" cy="135354"/>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30661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SECTIONCT</a:t>
            </a:r>
          </a:p>
          <a:p>
            <a:pPr lvl="1"/>
            <a:r>
              <a:rPr lang="en-US" dirty="0"/>
              <a:t>This card represents a composite tube cross-section which uses N laminates which divide the composite tube evenly</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348774" cy="545881"/>
          </a:xfrm>
        </p:spPr>
        <p:txBody>
          <a:bodyPr>
            <a:normAutofit fontScale="90000"/>
          </a:bodyPr>
          <a:lstStyle/>
          <a:p>
            <a:r>
              <a:rPr lang="en-US" dirty="0"/>
              <a:t>4.1.14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6" y="1843827"/>
            <a:ext cx="6087245"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pt-BR" dirty="0"/>
              <a:t>SECTIONCT,XID,LSID,R,ELEMTYPE,ELEMAR</a:t>
            </a:r>
            <a:endParaRPr lang="en-US" dirty="0"/>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335486" y="1843827"/>
            <a:ext cx="5624866" cy="494102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XID (int): The cross-section identifier</a:t>
            </a:r>
          </a:p>
          <a:p>
            <a:r>
              <a:rPr lang="en-US" dirty="0"/>
              <a:t>LSID (int): Corresponds to a list ID which holds a list of laminate IDs to be used by the cross-section.</a:t>
            </a:r>
          </a:p>
          <a:p>
            <a:r>
              <a:rPr lang="en-US" dirty="0"/>
              <a:t>R (float): The inner radius of the composite tube</a:t>
            </a:r>
          </a:p>
          <a:p>
            <a:r>
              <a:rPr lang="en-US" dirty="0"/>
              <a:t>ELEMTYPE (str): The list of selectable element types. Options are: “XQUAD4”, “XQUAD6”, “XQUAD8”, “XQUAD9”</a:t>
            </a:r>
          </a:p>
          <a:p>
            <a:r>
              <a:rPr lang="en-US" dirty="0"/>
              <a:t>ELEMAR (int): Specifies the maximum aspect ratio of any element</a:t>
            </a:r>
          </a:p>
          <a:p>
            <a:endParaRPr lang="en-US" dirty="0"/>
          </a:p>
          <a:p>
            <a:r>
              <a:rPr lang="en-US" dirty="0"/>
              <a:t>NOTE: When meshing this type of cross-section, only 1 element is used through the thickness of each ply. The width of the elements (in the theta direction) are set by the ELEMAR such that no ply contains an element with an aspect ratio larger than ELEMAR</a:t>
            </a:r>
          </a:p>
          <a:p>
            <a:r>
              <a:rPr lang="en-US" dirty="0"/>
              <a:t>NOTE: All laminate thicknesses from the bottom-most ply must be equal such that no ply of one laminate ends in the middle of another ply in another laminate. However, not all laminates must have the same number of plies.</a:t>
            </a:r>
          </a:p>
        </p:txBody>
      </p:sp>
      <p:sp>
        <p:nvSpPr>
          <p:cNvPr id="8" name="Oval 7">
            <a:extLst>
              <a:ext uri="{FF2B5EF4-FFF2-40B4-BE49-F238E27FC236}">
                <a16:creationId xmlns:a16="http://schemas.microsoft.com/office/drawing/2014/main" id="{F03E4CA3-5DC2-4591-B411-BEE75D604108}"/>
              </a:ext>
            </a:extLst>
          </p:cNvPr>
          <p:cNvSpPr/>
          <p:nvPr/>
        </p:nvSpPr>
        <p:spPr>
          <a:xfrm>
            <a:off x="1020535" y="2833007"/>
            <a:ext cx="3796393" cy="3796393"/>
          </a:xfrm>
          <a:prstGeom prst="ellipse">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9AA3A53-F318-43A1-BB22-13D2E8225779}"/>
              </a:ext>
            </a:extLst>
          </p:cNvPr>
          <p:cNvSpPr/>
          <p:nvPr/>
        </p:nvSpPr>
        <p:spPr>
          <a:xfrm>
            <a:off x="1102176" y="2914648"/>
            <a:ext cx="3633110" cy="3633110"/>
          </a:xfrm>
          <a:prstGeom prst="ellips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272D559-7FA6-4828-9453-7775230F6E39}"/>
              </a:ext>
            </a:extLst>
          </p:cNvPr>
          <p:cNvSpPr/>
          <p:nvPr/>
        </p:nvSpPr>
        <p:spPr>
          <a:xfrm>
            <a:off x="1183817" y="3004125"/>
            <a:ext cx="3469828" cy="3469828"/>
          </a:xfrm>
          <a:prstGeom prst="ellips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1475387-E19C-4798-B37A-79D173CE1F4C}"/>
              </a:ext>
            </a:extLst>
          </p:cNvPr>
          <p:cNvSpPr/>
          <p:nvPr/>
        </p:nvSpPr>
        <p:spPr>
          <a:xfrm>
            <a:off x="1273627" y="3086099"/>
            <a:ext cx="3290208" cy="3290208"/>
          </a:xfrm>
          <a:prstGeom prst="ellipse">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6DCDDAF-4A36-482C-A4E2-0015F991BCD5}"/>
              </a:ext>
            </a:extLst>
          </p:cNvPr>
          <p:cNvSpPr/>
          <p:nvPr/>
        </p:nvSpPr>
        <p:spPr>
          <a:xfrm>
            <a:off x="1371597" y="3184070"/>
            <a:ext cx="3094266" cy="309426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B42E5496-70F8-4AA3-8FB0-41EE0A4665DA}"/>
              </a:ext>
            </a:extLst>
          </p:cNvPr>
          <p:cNvCxnSpPr>
            <a:cxnSpLocks/>
            <a:stCxn id="8" idx="0"/>
            <a:endCxn id="8" idx="4"/>
          </p:cNvCxnSpPr>
          <p:nvPr/>
        </p:nvCxnSpPr>
        <p:spPr>
          <a:xfrm>
            <a:off x="2918732" y="2833007"/>
            <a:ext cx="0" cy="37963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CA31E05-2E20-465F-BB3A-54DFC613B4E9}"/>
              </a:ext>
            </a:extLst>
          </p:cNvPr>
          <p:cNvCxnSpPr>
            <a:cxnSpLocks/>
            <a:stCxn id="8" idx="2"/>
            <a:endCxn id="8" idx="6"/>
          </p:cNvCxnSpPr>
          <p:nvPr/>
        </p:nvCxnSpPr>
        <p:spPr>
          <a:xfrm>
            <a:off x="1020535" y="4731204"/>
            <a:ext cx="37963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265A1AC-4FE8-4D2B-B79D-BBBFFCDCACBB}"/>
              </a:ext>
            </a:extLst>
          </p:cNvPr>
          <p:cNvCxnSpPr>
            <a:cxnSpLocks/>
            <a:endCxn id="31" idx="7"/>
          </p:cNvCxnSpPr>
          <p:nvPr/>
        </p:nvCxnSpPr>
        <p:spPr>
          <a:xfrm flipV="1">
            <a:off x="2918732" y="3637215"/>
            <a:ext cx="1093986" cy="10939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E7C8E5D-2A63-498C-B6B2-2B0CD5F57CD7}"/>
              </a:ext>
            </a:extLst>
          </p:cNvPr>
          <p:cNvCxnSpPr>
            <a:cxnSpLocks/>
            <a:endCxn id="47" idx="1"/>
          </p:cNvCxnSpPr>
          <p:nvPr/>
        </p:nvCxnSpPr>
        <p:spPr>
          <a:xfrm flipV="1">
            <a:off x="3453493" y="3327882"/>
            <a:ext cx="1846433" cy="8715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F20C7FCC-BE8D-4CCC-8350-548B47F5A4B4}"/>
              </a:ext>
            </a:extLst>
          </p:cNvPr>
          <p:cNvSpPr txBox="1"/>
          <p:nvPr/>
        </p:nvSpPr>
        <p:spPr>
          <a:xfrm>
            <a:off x="5299926" y="3143216"/>
            <a:ext cx="324128" cy="369332"/>
          </a:xfrm>
          <a:prstGeom prst="rect">
            <a:avLst/>
          </a:prstGeom>
          <a:noFill/>
        </p:spPr>
        <p:txBody>
          <a:bodyPr wrap="none" rtlCol="0">
            <a:spAutoFit/>
          </a:bodyPr>
          <a:lstStyle/>
          <a:p>
            <a:r>
              <a:rPr lang="en-US" dirty="0"/>
              <a:t>R</a:t>
            </a:r>
          </a:p>
        </p:txBody>
      </p:sp>
    </p:spTree>
    <p:extLst>
      <p:ext uri="{BB962C8B-B14F-4D97-AF65-F5344CB8AC3E}">
        <p14:creationId xmlns:p14="http://schemas.microsoft.com/office/powerpoint/2010/main" val="2771798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089B20D-1BF8-4C2A-BCB6-C999CDA02DE0}"/>
              </a:ext>
            </a:extLst>
          </p:cNvPr>
          <p:cNvGrpSpPr/>
          <p:nvPr/>
        </p:nvGrpSpPr>
        <p:grpSpPr>
          <a:xfrm>
            <a:off x="1477935" y="5051654"/>
            <a:ext cx="2852368" cy="288111"/>
            <a:chOff x="1477941" y="5014732"/>
            <a:chExt cx="2852368" cy="288111"/>
          </a:xfrm>
        </p:grpSpPr>
        <p:sp>
          <p:nvSpPr>
            <p:cNvPr id="38" name="Rectangle 37">
              <a:extLst>
                <a:ext uri="{FF2B5EF4-FFF2-40B4-BE49-F238E27FC236}">
                  <a16:creationId xmlns:a16="http://schemas.microsoft.com/office/drawing/2014/main" id="{0D61D640-5B0A-4D30-8650-5279E9F5032D}"/>
                </a:ext>
              </a:extLst>
            </p:cNvPr>
            <p:cNvSpPr/>
            <p:nvPr/>
          </p:nvSpPr>
          <p:spPr>
            <a:xfrm>
              <a:off x="1477944" y="5014732"/>
              <a:ext cx="2852365" cy="33881"/>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EAA629E-1B62-45D6-BD63-C929DBB266BB}"/>
                </a:ext>
              </a:extLst>
            </p:cNvPr>
            <p:cNvSpPr/>
            <p:nvPr/>
          </p:nvSpPr>
          <p:spPr>
            <a:xfrm>
              <a:off x="1477943" y="5052570"/>
              <a:ext cx="2852365" cy="33881"/>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06C9CF3-5349-4905-BB08-693DFBC2F52F}"/>
                </a:ext>
              </a:extLst>
            </p:cNvPr>
            <p:cNvSpPr/>
            <p:nvPr/>
          </p:nvSpPr>
          <p:spPr>
            <a:xfrm>
              <a:off x="1477942" y="5092429"/>
              <a:ext cx="2852365" cy="33881"/>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1508201-D752-4FB4-9B75-007D0B4884A0}"/>
                </a:ext>
              </a:extLst>
            </p:cNvPr>
            <p:cNvSpPr/>
            <p:nvPr/>
          </p:nvSpPr>
          <p:spPr>
            <a:xfrm>
              <a:off x="1477942" y="5126310"/>
              <a:ext cx="2852365" cy="33881"/>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47E1358-8011-4DCD-A3F1-0BEE3A52A3F6}"/>
                </a:ext>
              </a:extLst>
            </p:cNvPr>
            <p:cNvSpPr/>
            <p:nvPr/>
          </p:nvSpPr>
          <p:spPr>
            <a:xfrm>
              <a:off x="1477942" y="5161471"/>
              <a:ext cx="2852365" cy="33881"/>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233153C5-5FD3-4344-86BC-E9CACD7AEE6B}"/>
                </a:ext>
              </a:extLst>
            </p:cNvPr>
            <p:cNvSpPr/>
            <p:nvPr/>
          </p:nvSpPr>
          <p:spPr>
            <a:xfrm>
              <a:off x="1477942" y="5199310"/>
              <a:ext cx="2852365" cy="33881"/>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32DE20D-ECFB-4B64-B1F7-E9F11D22A3C8}"/>
                </a:ext>
              </a:extLst>
            </p:cNvPr>
            <p:cNvSpPr/>
            <p:nvPr/>
          </p:nvSpPr>
          <p:spPr>
            <a:xfrm>
              <a:off x="1477941" y="5235081"/>
              <a:ext cx="2852365" cy="33881"/>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F1D64AF2-E0B0-4D6C-B54B-EC1F56F539AF}"/>
                </a:ext>
              </a:extLst>
            </p:cNvPr>
            <p:cNvSpPr/>
            <p:nvPr/>
          </p:nvSpPr>
          <p:spPr>
            <a:xfrm>
              <a:off x="1477941" y="5268962"/>
              <a:ext cx="2852365" cy="33881"/>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26DDFE2C-B3FD-4A81-8711-7E563FFF700F}"/>
              </a:ext>
            </a:extLst>
          </p:cNvPr>
          <p:cNvGrpSpPr/>
          <p:nvPr/>
        </p:nvGrpSpPr>
        <p:grpSpPr>
          <a:xfrm>
            <a:off x="1477938" y="2809287"/>
            <a:ext cx="2852368" cy="288111"/>
            <a:chOff x="1477941" y="5014732"/>
            <a:chExt cx="2852368" cy="288111"/>
          </a:xfrm>
        </p:grpSpPr>
        <p:sp>
          <p:nvSpPr>
            <p:cNvPr id="50" name="Rectangle 49">
              <a:extLst>
                <a:ext uri="{FF2B5EF4-FFF2-40B4-BE49-F238E27FC236}">
                  <a16:creationId xmlns:a16="http://schemas.microsoft.com/office/drawing/2014/main" id="{A1B10AB9-A1CF-42EF-AA16-5C602422926B}"/>
                </a:ext>
              </a:extLst>
            </p:cNvPr>
            <p:cNvSpPr/>
            <p:nvPr/>
          </p:nvSpPr>
          <p:spPr>
            <a:xfrm>
              <a:off x="1477944" y="5014732"/>
              <a:ext cx="2852365" cy="33881"/>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C46C77D0-D37D-47AB-A687-F29DC187F1D4}"/>
                </a:ext>
              </a:extLst>
            </p:cNvPr>
            <p:cNvSpPr/>
            <p:nvPr/>
          </p:nvSpPr>
          <p:spPr>
            <a:xfrm>
              <a:off x="1477943" y="5052570"/>
              <a:ext cx="2852365" cy="33881"/>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A8233F6-0B49-453F-AFC0-3E1743A5DEC6}"/>
                </a:ext>
              </a:extLst>
            </p:cNvPr>
            <p:cNvSpPr/>
            <p:nvPr/>
          </p:nvSpPr>
          <p:spPr>
            <a:xfrm>
              <a:off x="1477942" y="5092429"/>
              <a:ext cx="2852365" cy="33881"/>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F1E6FA0-A17E-42D4-A70F-5A88DD9C57A2}"/>
                </a:ext>
              </a:extLst>
            </p:cNvPr>
            <p:cNvSpPr/>
            <p:nvPr/>
          </p:nvSpPr>
          <p:spPr>
            <a:xfrm>
              <a:off x="1477942" y="5126310"/>
              <a:ext cx="2852365" cy="33881"/>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68E64BF-81DA-438C-A525-914199C68A15}"/>
                </a:ext>
              </a:extLst>
            </p:cNvPr>
            <p:cNvSpPr/>
            <p:nvPr/>
          </p:nvSpPr>
          <p:spPr>
            <a:xfrm>
              <a:off x="1477942" y="5161471"/>
              <a:ext cx="2852365" cy="33881"/>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EA19FE2-521A-4463-9B2D-3C8817C14B97}"/>
                </a:ext>
              </a:extLst>
            </p:cNvPr>
            <p:cNvSpPr/>
            <p:nvPr/>
          </p:nvSpPr>
          <p:spPr>
            <a:xfrm>
              <a:off x="1477942" y="5199310"/>
              <a:ext cx="2852365" cy="33881"/>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D445B057-C1CA-483E-9470-707F55F05DD6}"/>
                </a:ext>
              </a:extLst>
            </p:cNvPr>
            <p:cNvSpPr/>
            <p:nvPr/>
          </p:nvSpPr>
          <p:spPr>
            <a:xfrm>
              <a:off x="1477941" y="5235081"/>
              <a:ext cx="2852365" cy="33881"/>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2F0136E5-0934-4C0E-8CF5-8127A7E878C6}"/>
                </a:ext>
              </a:extLst>
            </p:cNvPr>
            <p:cNvSpPr/>
            <p:nvPr/>
          </p:nvSpPr>
          <p:spPr>
            <a:xfrm>
              <a:off x="1477941" y="5268962"/>
              <a:ext cx="2852365" cy="33881"/>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SECTIONCC</a:t>
            </a:r>
          </a:p>
          <a:p>
            <a:pPr lvl="1"/>
            <a:r>
              <a:rPr lang="en-US" dirty="0"/>
              <a:t>This card represents c-channel cross-section that uses a constant laminate</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348774" cy="545881"/>
          </a:xfrm>
        </p:spPr>
        <p:txBody>
          <a:bodyPr>
            <a:normAutofit fontScale="90000"/>
          </a:bodyPr>
          <a:lstStyle/>
          <a:p>
            <a:r>
              <a:rPr lang="en-US" dirty="0"/>
              <a:t>4.1.15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6" y="1843827"/>
            <a:ext cx="6087245"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a:t>SECTIONCC,XID,LAMID,L1,L2,ELEMTYPE,ELEMAR</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335486" y="1843827"/>
            <a:ext cx="5624866" cy="494102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XID (int): The cross-section identifier</a:t>
            </a:r>
          </a:p>
          <a:p>
            <a:r>
              <a:rPr lang="en-US" dirty="0"/>
              <a:t>LAMID (int): The laminate ID used by the cross-section</a:t>
            </a:r>
          </a:p>
          <a:p>
            <a:r>
              <a:rPr lang="en-US" dirty="0"/>
              <a:t>L1 (float): The dimension of the cross-section, L1</a:t>
            </a:r>
          </a:p>
          <a:p>
            <a:r>
              <a:rPr lang="en-US" dirty="0"/>
              <a:t>L2 (float): The dimension of the cross-section, L1</a:t>
            </a:r>
          </a:p>
          <a:p>
            <a:r>
              <a:rPr lang="en-US" dirty="0"/>
              <a:t>ELEMTYPE (str): The list of selectable element types. Options are: “XQUAD4”, “XQUAD6”, “XQUAD8”, “XQUAD9”</a:t>
            </a:r>
          </a:p>
          <a:p>
            <a:r>
              <a:rPr lang="en-US" dirty="0"/>
              <a:t>ELEMAR (int): Specifies the maximum aspect ratio of any element</a:t>
            </a:r>
          </a:p>
          <a:p>
            <a:endParaRPr lang="en-US" dirty="0"/>
          </a:p>
          <a:p>
            <a:r>
              <a:rPr lang="en-US" dirty="0"/>
              <a:t>NOTE: When meshing this type of cross-section, only 1 element is used through the thickness of each ply. The width of the elements (in the L1 or L2 direction) are set by the ELEMAR such that no ply contains an element with an aspect ratio larger than ELEMAR</a:t>
            </a:r>
          </a:p>
        </p:txBody>
      </p:sp>
      <p:grpSp>
        <p:nvGrpSpPr>
          <p:cNvPr id="13" name="Group 12">
            <a:extLst>
              <a:ext uri="{FF2B5EF4-FFF2-40B4-BE49-F238E27FC236}">
                <a16:creationId xmlns:a16="http://schemas.microsoft.com/office/drawing/2014/main" id="{08970ED7-4A15-43D0-A21B-64F40B578901}"/>
              </a:ext>
            </a:extLst>
          </p:cNvPr>
          <p:cNvGrpSpPr/>
          <p:nvPr/>
        </p:nvGrpSpPr>
        <p:grpSpPr>
          <a:xfrm>
            <a:off x="1477935" y="5450207"/>
            <a:ext cx="2852364" cy="436198"/>
            <a:chOff x="978899" y="5845162"/>
            <a:chExt cx="4537929" cy="693964"/>
          </a:xfrm>
        </p:grpSpPr>
        <p:cxnSp>
          <p:nvCxnSpPr>
            <p:cNvPr id="9" name="Straight Connector 8">
              <a:extLst>
                <a:ext uri="{FF2B5EF4-FFF2-40B4-BE49-F238E27FC236}">
                  <a16:creationId xmlns:a16="http://schemas.microsoft.com/office/drawing/2014/main" id="{872E831A-C4C2-45EF-9DCE-179F1B2DC43A}"/>
                </a:ext>
              </a:extLst>
            </p:cNvPr>
            <p:cNvCxnSpPr/>
            <p:nvPr/>
          </p:nvCxnSpPr>
          <p:spPr>
            <a:xfrm>
              <a:off x="978899" y="5845162"/>
              <a:ext cx="0" cy="693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B2A878A-B41E-4BE6-9713-8181A47477F5}"/>
                </a:ext>
              </a:extLst>
            </p:cNvPr>
            <p:cNvCxnSpPr>
              <a:cxnSpLocks/>
            </p:cNvCxnSpPr>
            <p:nvPr/>
          </p:nvCxnSpPr>
          <p:spPr>
            <a:xfrm>
              <a:off x="5516828" y="5845162"/>
              <a:ext cx="0" cy="693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520C02E-27F9-4690-9DBE-C7E5C18A1FD3}"/>
                </a:ext>
              </a:extLst>
            </p:cNvPr>
            <p:cNvSpPr txBox="1"/>
            <p:nvPr/>
          </p:nvSpPr>
          <p:spPr>
            <a:xfrm>
              <a:off x="2892254" y="6007477"/>
              <a:ext cx="515667" cy="416205"/>
            </a:xfrm>
            <a:prstGeom prst="rect">
              <a:avLst/>
            </a:prstGeom>
            <a:noFill/>
          </p:spPr>
          <p:txBody>
            <a:bodyPr wrap="none" rtlCol="0">
              <a:spAutoFit/>
            </a:bodyPr>
            <a:lstStyle/>
            <a:p>
              <a:r>
                <a:rPr lang="en-US" sz="1100" dirty="0"/>
                <a:t>L1</a:t>
              </a:r>
            </a:p>
          </p:txBody>
        </p:sp>
        <p:cxnSp>
          <p:nvCxnSpPr>
            <p:cNvPr id="19" name="Straight Connector 18">
              <a:extLst>
                <a:ext uri="{FF2B5EF4-FFF2-40B4-BE49-F238E27FC236}">
                  <a16:creationId xmlns:a16="http://schemas.microsoft.com/office/drawing/2014/main" id="{CD4B8E62-E00C-4FBC-AF31-7CF63909F2F1}"/>
                </a:ext>
              </a:extLst>
            </p:cNvPr>
            <p:cNvCxnSpPr>
              <a:cxnSpLocks/>
              <a:endCxn id="14" idx="1"/>
            </p:cNvCxnSpPr>
            <p:nvPr/>
          </p:nvCxnSpPr>
          <p:spPr>
            <a:xfrm>
              <a:off x="978899" y="6192144"/>
              <a:ext cx="1913355" cy="234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5E29170-B91B-420D-A854-B69A24B556FF}"/>
                </a:ext>
              </a:extLst>
            </p:cNvPr>
            <p:cNvCxnSpPr>
              <a:cxnSpLocks/>
              <a:stCxn id="14" idx="3"/>
            </p:cNvCxnSpPr>
            <p:nvPr/>
          </p:nvCxnSpPr>
          <p:spPr>
            <a:xfrm flipV="1">
              <a:off x="3407921" y="6193509"/>
              <a:ext cx="2108907" cy="220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C0C9C225-8763-467D-B167-2595508163B3}"/>
              </a:ext>
            </a:extLst>
          </p:cNvPr>
          <p:cNvGrpSpPr/>
          <p:nvPr/>
        </p:nvGrpSpPr>
        <p:grpSpPr>
          <a:xfrm>
            <a:off x="1477941" y="2811434"/>
            <a:ext cx="288110" cy="2526435"/>
            <a:chOff x="1477941" y="2811434"/>
            <a:chExt cx="288110" cy="2526435"/>
          </a:xfrm>
        </p:grpSpPr>
        <p:sp>
          <p:nvSpPr>
            <p:cNvPr id="29" name="Rectangle 28">
              <a:extLst>
                <a:ext uri="{FF2B5EF4-FFF2-40B4-BE49-F238E27FC236}">
                  <a16:creationId xmlns:a16="http://schemas.microsoft.com/office/drawing/2014/main" id="{06296092-E0CD-409F-A46F-4D7A66005773}"/>
                </a:ext>
              </a:extLst>
            </p:cNvPr>
            <p:cNvSpPr/>
            <p:nvPr/>
          </p:nvSpPr>
          <p:spPr>
            <a:xfrm rot="16200000">
              <a:off x="231664" y="4057711"/>
              <a:ext cx="2526435" cy="33881"/>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C4C28B2-BC66-4B7E-82AA-DE5C9FED2908}"/>
                </a:ext>
              </a:extLst>
            </p:cNvPr>
            <p:cNvSpPr/>
            <p:nvPr/>
          </p:nvSpPr>
          <p:spPr>
            <a:xfrm rot="16200000">
              <a:off x="306653" y="4057712"/>
              <a:ext cx="2452133" cy="33881"/>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EEB09F6-61AE-4234-B8E8-84562081F02F}"/>
                </a:ext>
              </a:extLst>
            </p:cNvPr>
            <p:cNvSpPr/>
            <p:nvPr/>
          </p:nvSpPr>
          <p:spPr>
            <a:xfrm rot="16200000">
              <a:off x="382570" y="4057712"/>
              <a:ext cx="2380016" cy="33881"/>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1C39F1D-5291-4990-AA86-8F853F8CC796}"/>
                </a:ext>
              </a:extLst>
            </p:cNvPr>
            <p:cNvSpPr/>
            <p:nvPr/>
          </p:nvSpPr>
          <p:spPr>
            <a:xfrm rot="16200000">
              <a:off x="451449" y="4057712"/>
              <a:ext cx="2310020" cy="33881"/>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EAF4B3B-F556-4A93-9ADE-7DDE0AA64387}"/>
                </a:ext>
              </a:extLst>
            </p:cNvPr>
            <p:cNvSpPr/>
            <p:nvPr/>
          </p:nvSpPr>
          <p:spPr>
            <a:xfrm rot="16200000">
              <a:off x="520579" y="4057712"/>
              <a:ext cx="2242083" cy="33881"/>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8E96ABB-CEB1-48D1-AB49-8FA920694A04}"/>
                </a:ext>
              </a:extLst>
            </p:cNvPr>
            <p:cNvSpPr/>
            <p:nvPr/>
          </p:nvSpPr>
          <p:spPr>
            <a:xfrm rot="16200000">
              <a:off x="591386" y="4057712"/>
              <a:ext cx="2176144" cy="33881"/>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935FD0A-B515-4E61-ADF9-F8B45693B638}"/>
                </a:ext>
              </a:extLst>
            </p:cNvPr>
            <p:cNvSpPr/>
            <p:nvPr/>
          </p:nvSpPr>
          <p:spPr>
            <a:xfrm rot="16200000">
              <a:off x="663576" y="4057713"/>
              <a:ext cx="2103309" cy="33881"/>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E910589-9A4D-4014-8750-E8C7930C4445}"/>
                </a:ext>
              </a:extLst>
            </p:cNvPr>
            <p:cNvSpPr/>
            <p:nvPr/>
          </p:nvSpPr>
          <p:spPr>
            <a:xfrm rot="16200000">
              <a:off x="738492" y="4057713"/>
              <a:ext cx="2021238" cy="33881"/>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AB0DA022-58C2-4994-B4A5-D76A80B267CB}"/>
              </a:ext>
            </a:extLst>
          </p:cNvPr>
          <p:cNvGrpSpPr/>
          <p:nvPr/>
        </p:nvGrpSpPr>
        <p:grpSpPr>
          <a:xfrm rot="16200000">
            <a:off x="-285222" y="3880554"/>
            <a:ext cx="2529331" cy="386798"/>
            <a:chOff x="978899" y="5845162"/>
            <a:chExt cx="4537933" cy="693964"/>
          </a:xfrm>
        </p:grpSpPr>
        <p:cxnSp>
          <p:nvCxnSpPr>
            <p:cNvPr id="59" name="Straight Connector 58">
              <a:extLst>
                <a:ext uri="{FF2B5EF4-FFF2-40B4-BE49-F238E27FC236}">
                  <a16:creationId xmlns:a16="http://schemas.microsoft.com/office/drawing/2014/main" id="{96F5C375-33B3-4A38-9F1C-F5D43CADECF6}"/>
                </a:ext>
              </a:extLst>
            </p:cNvPr>
            <p:cNvCxnSpPr/>
            <p:nvPr/>
          </p:nvCxnSpPr>
          <p:spPr>
            <a:xfrm>
              <a:off x="978899" y="5845162"/>
              <a:ext cx="0" cy="693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0AE8C88-6B07-48B9-BF50-D1BE38339F74}"/>
                </a:ext>
              </a:extLst>
            </p:cNvPr>
            <p:cNvCxnSpPr>
              <a:cxnSpLocks/>
            </p:cNvCxnSpPr>
            <p:nvPr/>
          </p:nvCxnSpPr>
          <p:spPr>
            <a:xfrm>
              <a:off x="5516828" y="5845162"/>
              <a:ext cx="0" cy="693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6C2C7ADF-1AE2-420C-AA53-23EC672FA44C}"/>
                </a:ext>
              </a:extLst>
            </p:cNvPr>
            <p:cNvSpPr txBox="1"/>
            <p:nvPr/>
          </p:nvSpPr>
          <p:spPr>
            <a:xfrm>
              <a:off x="2859327" y="5980898"/>
              <a:ext cx="581526" cy="469361"/>
            </a:xfrm>
            <a:prstGeom prst="rect">
              <a:avLst/>
            </a:prstGeom>
            <a:noFill/>
          </p:spPr>
          <p:txBody>
            <a:bodyPr wrap="none" rtlCol="0">
              <a:spAutoFit/>
            </a:bodyPr>
            <a:lstStyle/>
            <a:p>
              <a:r>
                <a:rPr lang="en-US" sz="1100" dirty="0"/>
                <a:t>L2</a:t>
              </a:r>
            </a:p>
          </p:txBody>
        </p:sp>
        <p:cxnSp>
          <p:nvCxnSpPr>
            <p:cNvPr id="62" name="Straight Connector 61">
              <a:extLst>
                <a:ext uri="{FF2B5EF4-FFF2-40B4-BE49-F238E27FC236}">
                  <a16:creationId xmlns:a16="http://schemas.microsoft.com/office/drawing/2014/main" id="{8E6071AC-6C2B-45A3-8B6D-45E60C6C3BE2}"/>
                </a:ext>
              </a:extLst>
            </p:cNvPr>
            <p:cNvCxnSpPr>
              <a:cxnSpLocks/>
              <a:endCxn id="61" idx="1"/>
            </p:cNvCxnSpPr>
            <p:nvPr/>
          </p:nvCxnSpPr>
          <p:spPr>
            <a:xfrm rot="5400000" flipH="1" flipV="1">
              <a:off x="1912757" y="5288928"/>
              <a:ext cx="19920" cy="18732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BCA88A8-8AE3-482E-9DAC-772927066E51}"/>
                </a:ext>
              </a:extLst>
            </p:cNvPr>
            <p:cNvCxnSpPr>
              <a:cxnSpLocks/>
              <a:stCxn id="61" idx="3"/>
            </p:cNvCxnSpPr>
            <p:nvPr/>
          </p:nvCxnSpPr>
          <p:spPr>
            <a:xfrm rot="5400000" flipV="1">
              <a:off x="4468885" y="5187547"/>
              <a:ext cx="19915" cy="20759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845237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SECTIONG</a:t>
            </a:r>
          </a:p>
          <a:p>
            <a:pPr lvl="1"/>
            <a:r>
              <a:rPr lang="en-US" dirty="0"/>
              <a:t>This card represents a general cross-section.</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348774" cy="545881"/>
          </a:xfrm>
        </p:spPr>
        <p:txBody>
          <a:bodyPr>
            <a:normAutofit fontScale="90000"/>
          </a:bodyPr>
          <a:lstStyle/>
          <a:p>
            <a:r>
              <a:rPr lang="en-US" dirty="0"/>
              <a:t>4.1.16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6" y="1843827"/>
            <a:ext cx="6087245"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pt-BR" dirty="0"/>
              <a:t>SECTIONG,XID,LSID</a:t>
            </a:r>
            <a:endParaRPr lang="en-US" dirty="0"/>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335486" y="1843827"/>
            <a:ext cx="5624866"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XID (int): The cross-section identifier</a:t>
            </a:r>
          </a:p>
          <a:p>
            <a:r>
              <a:rPr lang="en-US" dirty="0"/>
              <a:t>LSID (int): Corresponds to a list ID which holds a list of all elements used by the cross-section.</a:t>
            </a:r>
          </a:p>
          <a:p>
            <a:endParaRPr lang="en-US" dirty="0"/>
          </a:p>
          <a:p>
            <a:r>
              <a:rPr lang="en-US" dirty="0"/>
              <a:t>NOTE: The most generic cross-section, this relies on the meshing to occur outside of AeroComBAT.</a:t>
            </a:r>
          </a:p>
        </p:txBody>
      </p:sp>
    </p:spTree>
    <p:extLst>
      <p:ext uri="{BB962C8B-B14F-4D97-AF65-F5344CB8AC3E}">
        <p14:creationId xmlns:p14="http://schemas.microsoft.com/office/powerpoint/2010/main" val="3879818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B83BC0-5115-4050-8FC2-E531220A6DBE}"/>
              </a:ext>
            </a:extLst>
          </p:cNvPr>
          <p:cNvSpPr>
            <a:spLocks noGrp="1"/>
          </p:cNvSpPr>
          <p:nvPr>
            <p:ph sz="half" idx="14"/>
          </p:nvPr>
        </p:nvSpPr>
        <p:spPr/>
        <p:txBody>
          <a:bodyPr/>
          <a:lstStyle/>
          <a:p>
            <a:r>
              <a:rPr lang="en-US" dirty="0"/>
              <a:t>We start with an assertion that the local translation of a point within beam cross-section, is a superposition of the global section displacements (think beam global translations/rotations) and the local displacement due to cross-sectional warping</a:t>
            </a:r>
          </a:p>
          <a:p>
            <a:endParaRPr lang="en-US" dirty="0"/>
          </a:p>
          <a:p>
            <a:endParaRPr lang="en-US" dirty="0"/>
          </a:p>
          <a:p>
            <a:endParaRPr lang="en-US" dirty="0"/>
          </a:p>
          <a:p>
            <a:endParaRPr lang="en-US" dirty="0"/>
          </a:p>
          <a:p>
            <a:endParaRPr lang="en-US" dirty="0"/>
          </a:p>
          <a:p>
            <a:r>
              <a:rPr lang="en-US" dirty="0"/>
              <a:t>By writing the displacements in this way, we can then express the strain within a cross-section in the following way:</a:t>
            </a:r>
          </a:p>
        </p:txBody>
      </p:sp>
      <p:sp>
        <p:nvSpPr>
          <p:cNvPr id="3" name="Content Placeholder 2">
            <a:extLst>
              <a:ext uri="{FF2B5EF4-FFF2-40B4-BE49-F238E27FC236}">
                <a16:creationId xmlns:a16="http://schemas.microsoft.com/office/drawing/2014/main" id="{E1CC3D63-8BCD-4C1F-B7AA-3B56961C32A4}"/>
              </a:ext>
            </a:extLst>
          </p:cNvPr>
          <p:cNvSpPr>
            <a:spLocks noGrp="1"/>
          </p:cNvSpPr>
          <p:nvPr>
            <p:ph sz="half" idx="2"/>
          </p:nvPr>
        </p:nvSpPr>
        <p:spPr/>
        <p:txBody>
          <a:bodyPr/>
          <a:lstStyle/>
          <a:p>
            <a:r>
              <a:rPr lang="en-US" dirty="0"/>
              <a:t>The global behavior is the behavior we typically associate with beam analysis, such as the global beam displacements and rotations, the beam internal loads (axial, shear, bending moments, etc.)</a:t>
            </a:r>
          </a:p>
          <a:p>
            <a:endParaRPr lang="en-US" dirty="0"/>
          </a:p>
          <a:p>
            <a:endParaRPr lang="en-US" dirty="0"/>
          </a:p>
          <a:p>
            <a:endParaRPr lang="en-US" dirty="0"/>
          </a:p>
          <a:p>
            <a:endParaRPr lang="en-US" dirty="0"/>
          </a:p>
          <a:p>
            <a:endParaRPr lang="en-US" dirty="0"/>
          </a:p>
          <a:p>
            <a:r>
              <a:rPr lang="en-US" dirty="0"/>
              <a:t>In fact, beam internal loads can be characterized as an integral of the applied tractions:</a:t>
            </a:r>
          </a:p>
        </p:txBody>
      </p:sp>
      <p:sp>
        <p:nvSpPr>
          <p:cNvPr id="4" name="Text Placeholder 3">
            <a:extLst>
              <a:ext uri="{FF2B5EF4-FFF2-40B4-BE49-F238E27FC236}">
                <a16:creationId xmlns:a16="http://schemas.microsoft.com/office/drawing/2014/main" id="{F7E8DF0B-94D6-4257-8225-EAD6AE293449}"/>
              </a:ext>
            </a:extLst>
          </p:cNvPr>
          <p:cNvSpPr>
            <a:spLocks noGrp="1"/>
          </p:cNvSpPr>
          <p:nvPr>
            <p:ph type="body" idx="1"/>
          </p:nvPr>
        </p:nvSpPr>
        <p:spPr/>
        <p:txBody>
          <a:bodyPr/>
          <a:lstStyle/>
          <a:p>
            <a:r>
              <a:rPr lang="en-US" dirty="0"/>
              <a:t>local</a:t>
            </a:r>
          </a:p>
        </p:txBody>
      </p:sp>
      <p:sp>
        <p:nvSpPr>
          <p:cNvPr id="5" name="Text Placeholder 4">
            <a:extLst>
              <a:ext uri="{FF2B5EF4-FFF2-40B4-BE49-F238E27FC236}">
                <a16:creationId xmlns:a16="http://schemas.microsoft.com/office/drawing/2014/main" id="{1CAAC5ED-6027-4A94-8F7E-C3BAEEE4AD92}"/>
              </a:ext>
            </a:extLst>
          </p:cNvPr>
          <p:cNvSpPr>
            <a:spLocks noGrp="1"/>
          </p:cNvSpPr>
          <p:nvPr>
            <p:ph type="body" sz="quarter" idx="13"/>
          </p:nvPr>
        </p:nvSpPr>
        <p:spPr/>
        <p:txBody>
          <a:bodyPr/>
          <a:lstStyle/>
          <a:p>
            <a:r>
              <a:rPr lang="en-US" dirty="0"/>
              <a:t>global</a:t>
            </a:r>
          </a:p>
        </p:txBody>
      </p:sp>
      <p:sp>
        <p:nvSpPr>
          <p:cNvPr id="6" name="Title 5">
            <a:extLst>
              <a:ext uri="{FF2B5EF4-FFF2-40B4-BE49-F238E27FC236}">
                <a16:creationId xmlns:a16="http://schemas.microsoft.com/office/drawing/2014/main" id="{51CA5610-DBC3-4920-A1C5-1E730CDA9C5C}"/>
              </a:ext>
            </a:extLst>
          </p:cNvPr>
          <p:cNvSpPr>
            <a:spLocks noGrp="1"/>
          </p:cNvSpPr>
          <p:nvPr>
            <p:ph type="title"/>
          </p:nvPr>
        </p:nvSpPr>
        <p:spPr/>
        <p:txBody>
          <a:bodyPr>
            <a:normAutofit fontScale="90000"/>
          </a:bodyPr>
          <a:lstStyle/>
          <a:p>
            <a:r>
              <a:rPr lang="en-US" dirty="0"/>
              <a:t>2.1.1 – local VS global behavior</a:t>
            </a:r>
          </a:p>
        </p:txBody>
      </p:sp>
      <p:pic>
        <p:nvPicPr>
          <p:cNvPr id="8" name="displacement.PNG" descr="displacement.PNG">
            <a:extLst>
              <a:ext uri="{FF2B5EF4-FFF2-40B4-BE49-F238E27FC236}">
                <a16:creationId xmlns:a16="http://schemas.microsoft.com/office/drawing/2014/main" id="{86B04174-0DF7-4D62-9A1A-E1D0A1EE50EE}"/>
              </a:ext>
            </a:extLst>
          </p:cNvPr>
          <p:cNvPicPr>
            <a:picLocks noChangeAspect="1"/>
          </p:cNvPicPr>
          <p:nvPr/>
        </p:nvPicPr>
        <p:blipFill>
          <a:blip r:embed="rId2"/>
          <a:srcRect/>
          <a:stretch>
            <a:fillRect/>
          </a:stretch>
        </p:blipFill>
        <p:spPr>
          <a:xfrm>
            <a:off x="584396" y="3143250"/>
            <a:ext cx="2665154" cy="1747157"/>
          </a:xfrm>
          <a:prstGeom prst="rect">
            <a:avLst/>
          </a:prstGeom>
          <a:ln w="12700" cap="flat">
            <a:noFill/>
            <a:miter lim="400000"/>
          </a:ln>
          <a:effectLst/>
        </p:spPr>
      </p:pic>
      <p:grpSp>
        <p:nvGrpSpPr>
          <p:cNvPr id="10" name="Group">
            <a:extLst>
              <a:ext uri="{FF2B5EF4-FFF2-40B4-BE49-F238E27FC236}">
                <a16:creationId xmlns:a16="http://schemas.microsoft.com/office/drawing/2014/main" id="{0F963532-F9ED-4306-BC4E-F81D04E8D0C4}"/>
              </a:ext>
            </a:extLst>
          </p:cNvPr>
          <p:cNvGrpSpPr/>
          <p:nvPr/>
        </p:nvGrpSpPr>
        <p:grpSpPr>
          <a:xfrm>
            <a:off x="3560606" y="3606600"/>
            <a:ext cx="2493415" cy="820455"/>
            <a:chOff x="0" y="0"/>
            <a:chExt cx="4786764" cy="1575078"/>
          </a:xfrm>
        </p:grpSpPr>
        <p:pic>
          <p:nvPicPr>
            <p:cNvPr id="11" name="Image" descr="Image">
              <a:extLst>
                <a:ext uri="{FF2B5EF4-FFF2-40B4-BE49-F238E27FC236}">
                  <a16:creationId xmlns:a16="http://schemas.microsoft.com/office/drawing/2014/main" id="{4396E322-4C3B-4186-8D11-D9DCE69E8BBD}"/>
                </a:ext>
              </a:extLst>
            </p:cNvPr>
            <p:cNvPicPr>
              <a:picLocks noChangeAspect="1"/>
            </p:cNvPicPr>
            <p:nvPr/>
          </p:nvPicPr>
          <p:blipFill>
            <a:blip r:embed="rId3"/>
            <a:stretch>
              <a:fillRect/>
            </a:stretch>
          </p:blipFill>
          <p:spPr>
            <a:xfrm>
              <a:off x="75868" y="0"/>
              <a:ext cx="4085058" cy="607017"/>
            </a:xfrm>
            <a:prstGeom prst="rect">
              <a:avLst/>
            </a:prstGeom>
            <a:ln w="12700" cap="flat">
              <a:noFill/>
              <a:miter lim="400000"/>
            </a:ln>
            <a:effectLst/>
          </p:spPr>
        </p:pic>
        <p:pic>
          <p:nvPicPr>
            <p:cNvPr id="12" name="Image" descr="Image">
              <a:extLst>
                <a:ext uri="{FF2B5EF4-FFF2-40B4-BE49-F238E27FC236}">
                  <a16:creationId xmlns:a16="http://schemas.microsoft.com/office/drawing/2014/main" id="{B51AD570-92FE-4158-8045-3D7566E20D47}"/>
                </a:ext>
              </a:extLst>
            </p:cNvPr>
            <p:cNvPicPr>
              <a:picLocks noChangeAspect="1"/>
            </p:cNvPicPr>
            <p:nvPr/>
          </p:nvPicPr>
          <p:blipFill>
            <a:blip r:embed="rId4"/>
            <a:stretch>
              <a:fillRect/>
            </a:stretch>
          </p:blipFill>
          <p:spPr>
            <a:xfrm>
              <a:off x="0" y="1051083"/>
              <a:ext cx="4786765" cy="523996"/>
            </a:xfrm>
            <a:prstGeom prst="rect">
              <a:avLst/>
            </a:prstGeom>
            <a:ln w="12700" cap="flat">
              <a:noFill/>
              <a:miter lim="400000"/>
            </a:ln>
            <a:effectLst/>
          </p:spPr>
        </p:pic>
      </p:grpSp>
      <p:grpSp>
        <p:nvGrpSpPr>
          <p:cNvPr id="24" name="Group 23">
            <a:extLst>
              <a:ext uri="{FF2B5EF4-FFF2-40B4-BE49-F238E27FC236}">
                <a16:creationId xmlns:a16="http://schemas.microsoft.com/office/drawing/2014/main" id="{19F80C5C-29D9-428C-9361-BDC1683D19E5}"/>
              </a:ext>
            </a:extLst>
          </p:cNvPr>
          <p:cNvGrpSpPr/>
          <p:nvPr/>
        </p:nvGrpSpPr>
        <p:grpSpPr>
          <a:xfrm>
            <a:off x="2005697" y="5675370"/>
            <a:ext cx="3109817" cy="547028"/>
            <a:chOff x="759585" y="5035309"/>
            <a:chExt cx="3109817" cy="547028"/>
          </a:xfrm>
        </p:grpSpPr>
        <p:pic>
          <p:nvPicPr>
            <p:cNvPr id="16" name="Image" descr="Image">
              <a:extLst>
                <a:ext uri="{FF2B5EF4-FFF2-40B4-BE49-F238E27FC236}">
                  <a16:creationId xmlns:a16="http://schemas.microsoft.com/office/drawing/2014/main" id="{A1137548-991F-4844-A72D-C1F92953142D}"/>
                </a:ext>
              </a:extLst>
            </p:cNvPr>
            <p:cNvPicPr>
              <a:picLocks noChangeAspect="1"/>
            </p:cNvPicPr>
            <p:nvPr/>
          </p:nvPicPr>
          <p:blipFill>
            <a:blip r:embed="rId5"/>
            <a:stretch>
              <a:fillRect/>
            </a:stretch>
          </p:blipFill>
          <p:spPr>
            <a:xfrm>
              <a:off x="777344" y="5098217"/>
              <a:ext cx="3074298" cy="421212"/>
            </a:xfrm>
            <a:prstGeom prst="rect">
              <a:avLst/>
            </a:prstGeom>
            <a:ln w="12700" cap="flat">
              <a:noFill/>
              <a:miter lim="400000"/>
            </a:ln>
            <a:effectLst/>
          </p:spPr>
        </p:pic>
        <p:sp>
          <p:nvSpPr>
            <p:cNvPr id="17" name="Rectangle">
              <a:extLst>
                <a:ext uri="{FF2B5EF4-FFF2-40B4-BE49-F238E27FC236}">
                  <a16:creationId xmlns:a16="http://schemas.microsoft.com/office/drawing/2014/main" id="{B88C4EEA-BC1C-4188-9562-FD1B3462E257}"/>
                </a:ext>
              </a:extLst>
            </p:cNvPr>
            <p:cNvSpPr/>
            <p:nvPr/>
          </p:nvSpPr>
          <p:spPr>
            <a:xfrm>
              <a:off x="759585" y="5035309"/>
              <a:ext cx="3109817" cy="547028"/>
            </a:xfrm>
            <a:prstGeom prst="rect">
              <a:avLst/>
            </a:prstGeom>
            <a:noFill/>
            <a:ln w="28575" cap="flat">
              <a:solidFill>
                <a:srgbClr val="E23C39"/>
              </a:solidFill>
              <a:prstDash val="solid"/>
              <a:miter lim="400000"/>
            </a:ln>
            <a:effectLst/>
          </p:spPr>
          <p:txBody>
            <a:bodyPr wrap="square" lIns="50800" tIns="50800" rIns="50800" bIns="50800" numCol="1" anchor="ctr">
              <a:noAutofit/>
            </a:bodyPr>
            <a:lstStyle/>
            <a:p>
              <a:pPr>
                <a:defRPr sz="4200">
                  <a:solidFill>
                    <a:srgbClr val="DEDEDE"/>
                  </a:solidFill>
                  <a:latin typeface="Helvetica Neue"/>
                  <a:ea typeface="Helvetica Neue"/>
                  <a:cs typeface="Helvetica Neue"/>
                  <a:sym typeface="Helvetica Neue"/>
                </a:defRPr>
              </a:pPr>
              <a:endParaRPr/>
            </a:p>
          </p:txBody>
        </p:sp>
      </p:grpSp>
      <p:sp>
        <p:nvSpPr>
          <p:cNvPr id="25" name="TextBox 24">
            <a:extLst>
              <a:ext uri="{FF2B5EF4-FFF2-40B4-BE49-F238E27FC236}">
                <a16:creationId xmlns:a16="http://schemas.microsoft.com/office/drawing/2014/main" id="{BA5EB40F-3A81-491C-B65F-81E72ED03413}"/>
              </a:ext>
            </a:extLst>
          </p:cNvPr>
          <p:cNvSpPr txBox="1"/>
          <p:nvPr/>
        </p:nvSpPr>
        <p:spPr>
          <a:xfrm>
            <a:off x="761545" y="6465624"/>
            <a:ext cx="2000250" cy="307777"/>
          </a:xfrm>
          <a:prstGeom prst="rect">
            <a:avLst/>
          </a:prstGeom>
          <a:noFill/>
          <a:ln>
            <a:solidFill>
              <a:schemeClr val="tx1"/>
            </a:solidFill>
          </a:ln>
        </p:spPr>
        <p:txBody>
          <a:bodyPr wrap="square" rtlCol="0">
            <a:spAutoFit/>
          </a:bodyPr>
          <a:lstStyle/>
          <a:p>
            <a:r>
              <a:rPr lang="en-US" sz="1400" dirty="0"/>
              <a:t>Rigid Body Section Strain</a:t>
            </a:r>
          </a:p>
        </p:txBody>
      </p:sp>
      <p:sp>
        <p:nvSpPr>
          <p:cNvPr id="26" name="TextBox 25">
            <a:extLst>
              <a:ext uri="{FF2B5EF4-FFF2-40B4-BE49-F238E27FC236}">
                <a16:creationId xmlns:a16="http://schemas.microsoft.com/office/drawing/2014/main" id="{E008CAF3-2A63-4E21-8375-B7AB9237C6C9}"/>
              </a:ext>
            </a:extLst>
          </p:cNvPr>
          <p:cNvSpPr txBox="1"/>
          <p:nvPr/>
        </p:nvSpPr>
        <p:spPr>
          <a:xfrm>
            <a:off x="2810780" y="6465623"/>
            <a:ext cx="1804308" cy="307777"/>
          </a:xfrm>
          <a:prstGeom prst="rect">
            <a:avLst/>
          </a:prstGeom>
          <a:noFill/>
          <a:ln>
            <a:solidFill>
              <a:schemeClr val="tx1"/>
            </a:solidFill>
          </a:ln>
        </p:spPr>
        <p:txBody>
          <a:bodyPr wrap="square" rtlCol="0">
            <a:spAutoFit/>
          </a:bodyPr>
          <a:lstStyle/>
          <a:p>
            <a:r>
              <a:rPr lang="en-US" sz="1400" dirty="0"/>
              <a:t>Strain due to warping</a:t>
            </a:r>
          </a:p>
        </p:txBody>
      </p:sp>
      <p:sp>
        <p:nvSpPr>
          <p:cNvPr id="27" name="TextBox 26">
            <a:extLst>
              <a:ext uri="{FF2B5EF4-FFF2-40B4-BE49-F238E27FC236}">
                <a16:creationId xmlns:a16="http://schemas.microsoft.com/office/drawing/2014/main" id="{231F168C-006F-454E-B8F7-2568D42A7B98}"/>
              </a:ext>
            </a:extLst>
          </p:cNvPr>
          <p:cNvSpPr txBox="1"/>
          <p:nvPr/>
        </p:nvSpPr>
        <p:spPr>
          <a:xfrm>
            <a:off x="4664074" y="6465625"/>
            <a:ext cx="2923692" cy="307777"/>
          </a:xfrm>
          <a:prstGeom prst="rect">
            <a:avLst/>
          </a:prstGeom>
          <a:noFill/>
          <a:ln>
            <a:solidFill>
              <a:schemeClr val="tx1"/>
            </a:solidFill>
          </a:ln>
        </p:spPr>
        <p:txBody>
          <a:bodyPr wrap="square" rtlCol="0">
            <a:spAutoFit/>
          </a:bodyPr>
          <a:lstStyle/>
          <a:p>
            <a:r>
              <a:rPr lang="en-US" sz="1400" dirty="0"/>
              <a:t>Strain due to a difference in warping</a:t>
            </a:r>
          </a:p>
        </p:txBody>
      </p:sp>
      <p:cxnSp>
        <p:nvCxnSpPr>
          <p:cNvPr id="29" name="Straight Arrow Connector 28">
            <a:extLst>
              <a:ext uri="{FF2B5EF4-FFF2-40B4-BE49-F238E27FC236}">
                <a16:creationId xmlns:a16="http://schemas.microsoft.com/office/drawing/2014/main" id="{2332C3B9-9608-4968-8941-A408A822E7E3}"/>
              </a:ext>
            </a:extLst>
          </p:cNvPr>
          <p:cNvCxnSpPr>
            <a:endCxn id="25" idx="0"/>
          </p:cNvCxnSpPr>
          <p:nvPr/>
        </p:nvCxnSpPr>
        <p:spPr>
          <a:xfrm flipH="1">
            <a:off x="1761670" y="6106741"/>
            <a:ext cx="1152980" cy="358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CA277D8-3712-4853-937B-B817D48A6812}"/>
              </a:ext>
            </a:extLst>
          </p:cNvPr>
          <p:cNvCxnSpPr>
            <a:cxnSpLocks/>
            <a:endCxn id="26" idx="0"/>
          </p:cNvCxnSpPr>
          <p:nvPr/>
        </p:nvCxnSpPr>
        <p:spPr>
          <a:xfrm flipH="1">
            <a:off x="3712934" y="6103764"/>
            <a:ext cx="116116" cy="3618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51A064E-1CB5-4290-B171-1CFA783A16F0}"/>
              </a:ext>
            </a:extLst>
          </p:cNvPr>
          <p:cNvCxnSpPr>
            <a:cxnSpLocks/>
            <a:endCxn id="27" idx="0"/>
          </p:cNvCxnSpPr>
          <p:nvPr/>
        </p:nvCxnSpPr>
        <p:spPr>
          <a:xfrm>
            <a:off x="4664074" y="6133937"/>
            <a:ext cx="1461846" cy="3316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B32BC11D-07A3-4966-A716-09CD20E41EA0}"/>
              </a:ext>
            </a:extLst>
          </p:cNvPr>
          <p:cNvGrpSpPr/>
          <p:nvPr/>
        </p:nvGrpSpPr>
        <p:grpSpPr>
          <a:xfrm>
            <a:off x="6917790" y="2674810"/>
            <a:ext cx="3997861" cy="2003326"/>
            <a:chOff x="7219868" y="3831097"/>
            <a:chExt cx="3997861" cy="2003326"/>
          </a:xfrm>
        </p:grpSpPr>
        <p:pic>
          <p:nvPicPr>
            <p:cNvPr id="39" name="beamForceSectStrain.PNG" descr="beamForceSectStrain.PNG">
              <a:extLst>
                <a:ext uri="{FF2B5EF4-FFF2-40B4-BE49-F238E27FC236}">
                  <a16:creationId xmlns:a16="http://schemas.microsoft.com/office/drawing/2014/main" id="{0050C9C8-3A2B-44EE-92B2-447DD66603B4}"/>
                </a:ext>
              </a:extLst>
            </p:cNvPr>
            <p:cNvPicPr>
              <a:picLocks noChangeAspect="1"/>
            </p:cNvPicPr>
            <p:nvPr/>
          </p:nvPicPr>
          <p:blipFill>
            <a:blip r:embed="rId6"/>
            <a:srcRect l="3573" r="1" b="2001"/>
            <a:stretch>
              <a:fillRect/>
            </a:stretch>
          </p:blipFill>
          <p:spPr>
            <a:xfrm>
              <a:off x="7219868" y="3831097"/>
              <a:ext cx="3997861" cy="1832629"/>
            </a:xfrm>
            <a:custGeom>
              <a:avLst/>
              <a:gdLst/>
              <a:ahLst/>
              <a:cxnLst>
                <a:cxn ang="0">
                  <a:pos x="wd2" y="hd2"/>
                </a:cxn>
                <a:cxn ang="5400000">
                  <a:pos x="wd2" y="hd2"/>
                </a:cxn>
                <a:cxn ang="10800000">
                  <a:pos x="wd2" y="hd2"/>
                </a:cxn>
                <a:cxn ang="16200000">
                  <a:pos x="wd2" y="hd2"/>
                </a:cxn>
              </a:cxnLst>
              <a:rect l="0" t="0" r="r" b="b"/>
              <a:pathLst>
                <a:path w="21593" h="21593" extrusionOk="0">
                  <a:moveTo>
                    <a:pt x="5514" y="0"/>
                  </a:moveTo>
                  <a:lnTo>
                    <a:pt x="3578" y="3208"/>
                  </a:lnTo>
                  <a:cubicBezTo>
                    <a:pt x="2513" y="4973"/>
                    <a:pt x="1564" y="6539"/>
                    <a:pt x="1470" y="6688"/>
                  </a:cubicBezTo>
                  <a:cubicBezTo>
                    <a:pt x="1051" y="7352"/>
                    <a:pt x="311" y="9637"/>
                    <a:pt x="78" y="10983"/>
                  </a:cubicBezTo>
                  <a:cubicBezTo>
                    <a:pt x="5" y="11408"/>
                    <a:pt x="-7" y="11579"/>
                    <a:pt x="3" y="12067"/>
                  </a:cubicBezTo>
                  <a:cubicBezTo>
                    <a:pt x="17" y="12797"/>
                    <a:pt x="130" y="13344"/>
                    <a:pt x="536" y="14646"/>
                  </a:cubicBezTo>
                  <a:cubicBezTo>
                    <a:pt x="890" y="15781"/>
                    <a:pt x="962" y="16093"/>
                    <a:pt x="1148" y="17279"/>
                  </a:cubicBezTo>
                  <a:cubicBezTo>
                    <a:pt x="1325" y="18408"/>
                    <a:pt x="1439" y="18865"/>
                    <a:pt x="1644" y="19278"/>
                  </a:cubicBezTo>
                  <a:cubicBezTo>
                    <a:pt x="1964" y="19921"/>
                    <a:pt x="2818" y="20566"/>
                    <a:pt x="3785" y="20897"/>
                  </a:cubicBezTo>
                  <a:cubicBezTo>
                    <a:pt x="3830" y="20913"/>
                    <a:pt x="4025" y="20931"/>
                    <a:pt x="4216" y="20936"/>
                  </a:cubicBezTo>
                  <a:cubicBezTo>
                    <a:pt x="4684" y="20947"/>
                    <a:pt x="4766" y="20860"/>
                    <a:pt x="5194" y="19906"/>
                  </a:cubicBezTo>
                  <a:cubicBezTo>
                    <a:pt x="5524" y="19169"/>
                    <a:pt x="5535" y="19152"/>
                    <a:pt x="5911" y="18810"/>
                  </a:cubicBezTo>
                  <a:cubicBezTo>
                    <a:pt x="6552" y="18227"/>
                    <a:pt x="6727" y="18008"/>
                    <a:pt x="6969" y="17483"/>
                  </a:cubicBezTo>
                  <a:cubicBezTo>
                    <a:pt x="7092" y="17215"/>
                    <a:pt x="9258" y="13181"/>
                    <a:pt x="11782" y="8517"/>
                  </a:cubicBezTo>
                  <a:lnTo>
                    <a:pt x="16370" y="36"/>
                  </a:lnTo>
                  <a:lnTo>
                    <a:pt x="10942" y="18"/>
                  </a:lnTo>
                  <a:lnTo>
                    <a:pt x="5514" y="0"/>
                  </a:lnTo>
                  <a:close/>
                  <a:moveTo>
                    <a:pt x="17935" y="0"/>
                  </a:moveTo>
                  <a:lnTo>
                    <a:pt x="15738" y="3643"/>
                  </a:lnTo>
                  <a:cubicBezTo>
                    <a:pt x="14529" y="5646"/>
                    <a:pt x="13433" y="7514"/>
                    <a:pt x="13302" y="7795"/>
                  </a:cubicBezTo>
                  <a:cubicBezTo>
                    <a:pt x="12846" y="8774"/>
                    <a:pt x="12291" y="10589"/>
                    <a:pt x="12099" y="11730"/>
                  </a:cubicBezTo>
                  <a:cubicBezTo>
                    <a:pt x="12032" y="12132"/>
                    <a:pt x="12021" y="12311"/>
                    <a:pt x="12032" y="12796"/>
                  </a:cubicBezTo>
                  <a:cubicBezTo>
                    <a:pt x="12049" y="13531"/>
                    <a:pt x="12139" y="13974"/>
                    <a:pt x="12530" y="15226"/>
                  </a:cubicBezTo>
                  <a:cubicBezTo>
                    <a:pt x="12920" y="16476"/>
                    <a:pt x="12993" y="16777"/>
                    <a:pt x="13171" y="17902"/>
                  </a:cubicBezTo>
                  <a:cubicBezTo>
                    <a:pt x="13355" y="19056"/>
                    <a:pt x="13447" y="19455"/>
                    <a:pt x="13625" y="19847"/>
                  </a:cubicBezTo>
                  <a:cubicBezTo>
                    <a:pt x="13918" y="20492"/>
                    <a:pt x="14646" y="21097"/>
                    <a:pt x="15563" y="21456"/>
                  </a:cubicBezTo>
                  <a:cubicBezTo>
                    <a:pt x="15746" y="21528"/>
                    <a:pt x="16053" y="21589"/>
                    <a:pt x="16246" y="21592"/>
                  </a:cubicBezTo>
                  <a:cubicBezTo>
                    <a:pt x="16701" y="21600"/>
                    <a:pt x="16845" y="21457"/>
                    <a:pt x="17164" y="20680"/>
                  </a:cubicBezTo>
                  <a:cubicBezTo>
                    <a:pt x="17450" y="19982"/>
                    <a:pt x="17569" y="19811"/>
                    <a:pt x="18073" y="19353"/>
                  </a:cubicBezTo>
                  <a:cubicBezTo>
                    <a:pt x="18625" y="18853"/>
                    <a:pt x="18744" y="18694"/>
                    <a:pt x="19022" y="18090"/>
                  </a:cubicBezTo>
                  <a:cubicBezTo>
                    <a:pt x="19152" y="17807"/>
                    <a:pt x="19782" y="16615"/>
                    <a:pt x="20423" y="15439"/>
                  </a:cubicBezTo>
                  <a:lnTo>
                    <a:pt x="21589" y="13299"/>
                  </a:lnTo>
                  <a:lnTo>
                    <a:pt x="21591" y="6650"/>
                  </a:lnTo>
                  <a:lnTo>
                    <a:pt x="21593" y="0"/>
                  </a:lnTo>
                  <a:lnTo>
                    <a:pt x="19764" y="0"/>
                  </a:lnTo>
                  <a:lnTo>
                    <a:pt x="17935" y="0"/>
                  </a:lnTo>
                  <a:close/>
                </a:path>
              </a:pathLst>
            </a:custGeom>
            <a:ln w="12700" cap="flat">
              <a:noFill/>
              <a:miter lim="400000"/>
            </a:ln>
            <a:effectLst/>
          </p:spPr>
        </p:pic>
        <p:sp>
          <p:nvSpPr>
            <p:cNvPr id="40" name="Line">
              <a:extLst>
                <a:ext uri="{FF2B5EF4-FFF2-40B4-BE49-F238E27FC236}">
                  <a16:creationId xmlns:a16="http://schemas.microsoft.com/office/drawing/2014/main" id="{72998B2B-AA8E-4A9F-8D3C-1C6AA42A14C5}"/>
                </a:ext>
              </a:extLst>
            </p:cNvPr>
            <p:cNvSpPr/>
            <p:nvPr/>
          </p:nvSpPr>
          <p:spPr>
            <a:xfrm>
              <a:off x="9028572" y="5540594"/>
              <a:ext cx="342475" cy="0"/>
            </a:xfrm>
            <a:prstGeom prst="line">
              <a:avLst/>
            </a:prstGeom>
            <a:noFill/>
            <a:ln w="19050" cap="flat">
              <a:solidFill>
                <a:srgbClr val="000000"/>
              </a:solidFill>
              <a:prstDash val="solid"/>
              <a:miter lim="400000"/>
              <a:tailEnd type="triangle" w="med" len="med"/>
            </a:ln>
            <a:effectLst/>
          </p:spPr>
          <p:txBody>
            <a:bodyPr wrap="square" lIns="50800" tIns="50800" rIns="50800" bIns="50800" numCol="1" anchor="ctr">
              <a:noAutofit/>
            </a:bodyPr>
            <a:lstStyle/>
            <a:p>
              <a:pPr>
                <a:defRPr sz="4200">
                  <a:solidFill>
                    <a:srgbClr val="737373"/>
                  </a:solidFill>
                  <a:latin typeface="Helvetica Neue"/>
                  <a:ea typeface="Helvetica Neue"/>
                  <a:cs typeface="Helvetica Neue"/>
                  <a:sym typeface="Helvetica Neue"/>
                </a:defRPr>
              </a:pPr>
              <a:endParaRPr/>
            </a:p>
          </p:txBody>
        </p:sp>
        <p:sp>
          <p:nvSpPr>
            <p:cNvPr id="41" name="Line">
              <a:extLst>
                <a:ext uri="{FF2B5EF4-FFF2-40B4-BE49-F238E27FC236}">
                  <a16:creationId xmlns:a16="http://schemas.microsoft.com/office/drawing/2014/main" id="{0BAD1CB8-93CA-4543-AA43-11F20376C2DE}"/>
                </a:ext>
              </a:extLst>
            </p:cNvPr>
            <p:cNvSpPr/>
            <p:nvPr/>
          </p:nvSpPr>
          <p:spPr>
            <a:xfrm flipH="1">
              <a:off x="8841475" y="5540433"/>
              <a:ext cx="193874" cy="193874"/>
            </a:xfrm>
            <a:prstGeom prst="line">
              <a:avLst/>
            </a:prstGeom>
            <a:noFill/>
            <a:ln w="19050" cap="flat">
              <a:solidFill>
                <a:srgbClr val="000000"/>
              </a:solidFill>
              <a:prstDash val="solid"/>
              <a:miter lim="400000"/>
              <a:tailEnd type="triangle" w="med" len="med"/>
            </a:ln>
            <a:effectLst/>
          </p:spPr>
          <p:txBody>
            <a:bodyPr wrap="square" lIns="50800" tIns="50800" rIns="50800" bIns="50800" numCol="1" anchor="ctr">
              <a:noAutofit/>
            </a:bodyPr>
            <a:lstStyle/>
            <a:p>
              <a:pPr>
                <a:defRPr sz="4200">
                  <a:solidFill>
                    <a:srgbClr val="737373"/>
                  </a:solidFill>
                  <a:latin typeface="Helvetica Neue"/>
                  <a:ea typeface="Helvetica Neue"/>
                  <a:cs typeface="Helvetica Neue"/>
                  <a:sym typeface="Helvetica Neue"/>
                </a:defRPr>
              </a:pPr>
              <a:endParaRPr/>
            </a:p>
          </p:txBody>
        </p:sp>
        <p:sp>
          <p:nvSpPr>
            <p:cNvPr id="42" name="Line">
              <a:extLst>
                <a:ext uri="{FF2B5EF4-FFF2-40B4-BE49-F238E27FC236}">
                  <a16:creationId xmlns:a16="http://schemas.microsoft.com/office/drawing/2014/main" id="{C42B8233-1C42-41BF-9B4A-09A12D81F857}"/>
                </a:ext>
              </a:extLst>
            </p:cNvPr>
            <p:cNvSpPr/>
            <p:nvPr/>
          </p:nvSpPr>
          <p:spPr>
            <a:xfrm flipV="1">
              <a:off x="9035251" y="5208486"/>
              <a:ext cx="0" cy="337266"/>
            </a:xfrm>
            <a:prstGeom prst="line">
              <a:avLst/>
            </a:prstGeom>
            <a:noFill/>
            <a:ln w="19050" cap="flat">
              <a:solidFill>
                <a:srgbClr val="000000"/>
              </a:solidFill>
              <a:prstDash val="solid"/>
              <a:miter lim="400000"/>
              <a:tailEnd type="triangle" w="med" len="med"/>
            </a:ln>
            <a:effectLst/>
          </p:spPr>
          <p:txBody>
            <a:bodyPr wrap="square" lIns="50800" tIns="50800" rIns="50800" bIns="50800" numCol="1" anchor="ctr">
              <a:noAutofit/>
            </a:bodyPr>
            <a:lstStyle/>
            <a:p>
              <a:pPr>
                <a:defRPr sz="4200">
                  <a:solidFill>
                    <a:srgbClr val="737373"/>
                  </a:solidFill>
                  <a:latin typeface="Helvetica Neue"/>
                  <a:ea typeface="Helvetica Neue"/>
                  <a:cs typeface="Helvetica Neue"/>
                  <a:sym typeface="Helvetica Neue"/>
                </a:defRPr>
              </a:pPr>
              <a:endParaRPr/>
            </a:p>
          </p:txBody>
        </p:sp>
        <p:sp>
          <p:nvSpPr>
            <p:cNvPr id="43" name="x">
              <a:extLst>
                <a:ext uri="{FF2B5EF4-FFF2-40B4-BE49-F238E27FC236}">
                  <a16:creationId xmlns:a16="http://schemas.microsoft.com/office/drawing/2014/main" id="{3AAEAAE2-C5DB-40AF-B570-D1CCEEF2DAE6}"/>
                </a:ext>
              </a:extLst>
            </p:cNvPr>
            <p:cNvSpPr txBox="1"/>
            <p:nvPr/>
          </p:nvSpPr>
          <p:spPr>
            <a:xfrm>
              <a:off x="9412541" y="5393637"/>
              <a:ext cx="140623" cy="2716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000">
                  <a:solidFill>
                    <a:srgbClr val="000000"/>
                  </a:solidFill>
                </a:defRPr>
              </a:lvl1pPr>
            </a:lstStyle>
            <a:p>
              <a:r>
                <a:rPr sz="2400" dirty="0"/>
                <a:t>x</a:t>
              </a:r>
            </a:p>
          </p:txBody>
        </p:sp>
        <p:sp>
          <p:nvSpPr>
            <p:cNvPr id="44" name="y">
              <a:extLst>
                <a:ext uri="{FF2B5EF4-FFF2-40B4-BE49-F238E27FC236}">
                  <a16:creationId xmlns:a16="http://schemas.microsoft.com/office/drawing/2014/main" id="{30163D5D-719B-443E-8D7C-7BA1706449DA}"/>
                </a:ext>
              </a:extLst>
            </p:cNvPr>
            <p:cNvSpPr txBox="1"/>
            <p:nvPr/>
          </p:nvSpPr>
          <p:spPr>
            <a:xfrm>
              <a:off x="8955369" y="4891758"/>
              <a:ext cx="137301" cy="2716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000">
                  <a:solidFill>
                    <a:srgbClr val="000000"/>
                  </a:solidFill>
                </a:defRPr>
              </a:lvl1pPr>
            </a:lstStyle>
            <a:p>
              <a:r>
                <a:rPr sz="2400"/>
                <a:t>y</a:t>
              </a:r>
            </a:p>
          </p:txBody>
        </p:sp>
        <p:sp>
          <p:nvSpPr>
            <p:cNvPr id="45" name="z">
              <a:extLst>
                <a:ext uri="{FF2B5EF4-FFF2-40B4-BE49-F238E27FC236}">
                  <a16:creationId xmlns:a16="http://schemas.microsoft.com/office/drawing/2014/main" id="{871B7760-71ED-4927-A215-4DC9C5AA1F73}"/>
                </a:ext>
              </a:extLst>
            </p:cNvPr>
            <p:cNvSpPr txBox="1"/>
            <p:nvPr/>
          </p:nvSpPr>
          <p:spPr>
            <a:xfrm>
              <a:off x="8668215" y="5562773"/>
              <a:ext cx="133980" cy="2716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000">
                  <a:solidFill>
                    <a:srgbClr val="000000"/>
                  </a:solidFill>
                </a:defRPr>
              </a:lvl1pPr>
            </a:lstStyle>
            <a:p>
              <a:r>
                <a:rPr sz="2400" dirty="0"/>
                <a:t>z</a:t>
              </a:r>
            </a:p>
          </p:txBody>
        </p:sp>
      </p:grpSp>
      <p:grpSp>
        <p:nvGrpSpPr>
          <p:cNvPr id="47" name="Group">
            <a:extLst>
              <a:ext uri="{FF2B5EF4-FFF2-40B4-BE49-F238E27FC236}">
                <a16:creationId xmlns:a16="http://schemas.microsoft.com/office/drawing/2014/main" id="{D318956E-478A-4883-85DA-57628C9DFDC3}"/>
              </a:ext>
            </a:extLst>
          </p:cNvPr>
          <p:cNvGrpSpPr/>
          <p:nvPr/>
        </p:nvGrpSpPr>
        <p:grpSpPr>
          <a:xfrm>
            <a:off x="7630020" y="5436221"/>
            <a:ext cx="2046542" cy="923215"/>
            <a:chOff x="0" y="0"/>
            <a:chExt cx="5118083" cy="2308812"/>
          </a:xfrm>
        </p:grpSpPr>
        <p:pic>
          <p:nvPicPr>
            <p:cNvPr id="48" name="Group" descr="Group">
              <a:extLst>
                <a:ext uri="{FF2B5EF4-FFF2-40B4-BE49-F238E27FC236}">
                  <a16:creationId xmlns:a16="http://schemas.microsoft.com/office/drawing/2014/main" id="{3F9D711B-DA71-492C-BD3E-62978FE66D44}"/>
                </a:ext>
              </a:extLst>
            </p:cNvPr>
            <p:cNvPicPr>
              <a:picLocks noChangeAspect="1"/>
            </p:cNvPicPr>
            <p:nvPr/>
          </p:nvPicPr>
          <p:blipFill>
            <a:blip r:embed="rId7"/>
            <a:stretch>
              <a:fillRect/>
            </a:stretch>
          </p:blipFill>
          <p:spPr>
            <a:xfrm>
              <a:off x="0" y="0"/>
              <a:ext cx="5118083" cy="608951"/>
            </a:xfrm>
            <a:prstGeom prst="rect">
              <a:avLst/>
            </a:prstGeom>
            <a:ln w="12700" cap="flat">
              <a:noFill/>
              <a:miter lim="400000"/>
            </a:ln>
            <a:effectLst/>
          </p:spPr>
        </p:pic>
        <p:grpSp>
          <p:nvGrpSpPr>
            <p:cNvPr id="49" name="Group">
              <a:extLst>
                <a:ext uri="{FF2B5EF4-FFF2-40B4-BE49-F238E27FC236}">
                  <a16:creationId xmlns:a16="http://schemas.microsoft.com/office/drawing/2014/main" id="{37B6DA3A-1804-4427-AC71-0AF90C822019}"/>
                </a:ext>
              </a:extLst>
            </p:cNvPr>
            <p:cNvGrpSpPr/>
            <p:nvPr/>
          </p:nvGrpSpPr>
          <p:grpSpPr>
            <a:xfrm>
              <a:off x="597398" y="858930"/>
              <a:ext cx="3923391" cy="1449882"/>
              <a:chOff x="0" y="-204170"/>
              <a:chExt cx="3923390" cy="1449881"/>
            </a:xfrm>
          </p:grpSpPr>
          <p:sp>
            <p:nvSpPr>
              <p:cNvPr id="50" name="Rectangle">
                <a:extLst>
                  <a:ext uri="{FF2B5EF4-FFF2-40B4-BE49-F238E27FC236}">
                    <a16:creationId xmlns:a16="http://schemas.microsoft.com/office/drawing/2014/main" id="{02894E96-DE95-4439-8964-66D52259144E}"/>
                  </a:ext>
                </a:extLst>
              </p:cNvPr>
              <p:cNvSpPr/>
              <p:nvPr/>
            </p:nvSpPr>
            <p:spPr>
              <a:xfrm>
                <a:off x="0" y="-204170"/>
                <a:ext cx="3923390" cy="1449881"/>
              </a:xfrm>
              <a:prstGeom prst="rect">
                <a:avLst/>
              </a:prstGeom>
              <a:noFill/>
              <a:ln w="28575" cap="flat">
                <a:solidFill>
                  <a:srgbClr val="E23C39"/>
                </a:solidFill>
                <a:prstDash val="solid"/>
                <a:miter lim="400000"/>
              </a:ln>
              <a:effectLst/>
            </p:spPr>
            <p:txBody>
              <a:bodyPr wrap="square" lIns="50800" tIns="50800" rIns="50800" bIns="50800" numCol="1" anchor="ctr">
                <a:noAutofit/>
              </a:bodyPr>
              <a:lstStyle/>
              <a:p>
                <a:pPr>
                  <a:defRPr sz="4200">
                    <a:solidFill>
                      <a:srgbClr val="DEDEDE"/>
                    </a:solidFill>
                    <a:latin typeface="Helvetica Neue"/>
                    <a:ea typeface="Helvetica Neue"/>
                    <a:cs typeface="Helvetica Neue"/>
                    <a:sym typeface="Helvetica Neue"/>
                  </a:defRPr>
                </a:pPr>
                <a:endParaRPr/>
              </a:p>
            </p:txBody>
          </p:sp>
          <p:pic>
            <p:nvPicPr>
              <p:cNvPr id="51" name="Image" descr="Image">
                <a:extLst>
                  <a:ext uri="{FF2B5EF4-FFF2-40B4-BE49-F238E27FC236}">
                    <a16:creationId xmlns:a16="http://schemas.microsoft.com/office/drawing/2014/main" id="{14F8DD21-8305-4A93-A846-9906145DB34C}"/>
                  </a:ext>
                </a:extLst>
              </p:cNvPr>
              <p:cNvPicPr>
                <a:picLocks noChangeAspect="1"/>
              </p:cNvPicPr>
              <p:nvPr/>
            </p:nvPicPr>
            <p:blipFill>
              <a:blip r:embed="rId8"/>
              <a:stretch>
                <a:fillRect/>
              </a:stretch>
            </p:blipFill>
            <p:spPr>
              <a:xfrm>
                <a:off x="243585" y="-109928"/>
                <a:ext cx="3436221" cy="1203403"/>
              </a:xfrm>
              <a:prstGeom prst="rect">
                <a:avLst/>
              </a:prstGeom>
              <a:ln w="12700" cap="flat">
                <a:noFill/>
                <a:miter lim="400000"/>
              </a:ln>
              <a:effectLst/>
            </p:spPr>
          </p:pic>
        </p:grpSp>
      </p:grpSp>
      <p:sp>
        <p:nvSpPr>
          <p:cNvPr id="52" name="Rectangle 51">
            <a:extLst>
              <a:ext uri="{FF2B5EF4-FFF2-40B4-BE49-F238E27FC236}">
                <a16:creationId xmlns:a16="http://schemas.microsoft.com/office/drawing/2014/main" id="{C5E7FD23-2BD3-41B8-83AC-83E2116F4CDE}"/>
              </a:ext>
            </a:extLst>
          </p:cNvPr>
          <p:cNvSpPr/>
          <p:nvPr/>
        </p:nvSpPr>
        <p:spPr>
          <a:xfrm>
            <a:off x="179614" y="183222"/>
            <a:ext cx="1771650" cy="54588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Theory</a:t>
            </a:r>
          </a:p>
        </p:txBody>
      </p:sp>
    </p:spTree>
    <p:extLst>
      <p:ext uri="{BB962C8B-B14F-4D97-AF65-F5344CB8AC3E}">
        <p14:creationId xmlns:p14="http://schemas.microsoft.com/office/powerpoint/2010/main" val="1337786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368D9-9D4F-4711-B2F6-C6367EA837DE}"/>
              </a:ext>
            </a:extLst>
          </p:cNvPr>
          <p:cNvSpPr>
            <a:spLocks noGrp="1"/>
          </p:cNvSpPr>
          <p:nvPr>
            <p:ph type="title"/>
          </p:nvPr>
        </p:nvSpPr>
        <p:spPr>
          <a:xfrm>
            <a:off x="1888670" y="183222"/>
            <a:ext cx="8589179" cy="545881"/>
          </a:xfrm>
        </p:spPr>
        <p:txBody>
          <a:bodyPr>
            <a:normAutofit fontScale="90000"/>
          </a:bodyPr>
          <a:lstStyle/>
          <a:p>
            <a:r>
              <a:rPr lang="en-US" dirty="0"/>
              <a:t>2.1.2 – Cross-Section Equilibrium Equations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DFCC6E-7440-461F-BFF7-F5E8A19FE63F}"/>
                  </a:ext>
                </a:extLst>
              </p:cNvPr>
              <p:cNvSpPr>
                <a:spLocks noGrp="1"/>
              </p:cNvSpPr>
              <p:nvPr>
                <p:ph sz="half" idx="1"/>
              </p:nvPr>
            </p:nvSpPr>
            <p:spPr>
              <a:xfrm>
                <a:off x="273340" y="1087613"/>
                <a:ext cx="4698710" cy="5394280"/>
              </a:xfrm>
            </p:spPr>
            <p:txBody>
              <a:bodyPr>
                <a:normAutofit fontScale="92500" lnSpcReduction="20000"/>
              </a:bodyPr>
              <a:lstStyle/>
              <a:p>
                <a:r>
                  <a:rPr lang="en-US" dirty="0"/>
                  <a:t>The principle of virtual work can then be applied to the cross-section displacements:</a:t>
                </a:r>
              </a:p>
              <a:p>
                <a:pPr lvl="1"/>
                <a14:m>
                  <m:oMath xmlns:m="http://schemas.openxmlformats.org/officeDocument/2006/math">
                    <m:r>
                      <a:rPr lang="en-US" b="0" i="1" smtClean="0">
                        <a:latin typeface="Cambria Math" panose="02040503050406030204" pitchFamily="18" charset="0"/>
                      </a:rPr>
                      <m:t>𝛿</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𝑖𝑛𝑡</m:t>
                        </m:r>
                      </m:sub>
                      <m:sup>
                        <m:r>
                          <a:rPr lang="en-US" b="0" i="1" smtClean="0">
                            <a:latin typeface="Cambria Math" panose="02040503050406030204" pitchFamily="18" charset="0"/>
                          </a:rPr>
                          <m:t>′</m:t>
                        </m:r>
                      </m:sup>
                    </m:sSubSup>
                    <m:r>
                      <a:rPr lang="en-US" b="0" i="1" smtClean="0">
                        <a:latin typeface="Cambria Math" panose="02040503050406030204" pitchFamily="18" charset="0"/>
                      </a:rPr>
                      <m:t>=</m:t>
                    </m:r>
                    <m:nary>
                      <m:naryPr>
                        <m:supHide m:val="on"/>
                        <m:ctrlPr>
                          <a:rPr lang="en-US" b="0" i="1" smtClean="0">
                            <a:latin typeface="Cambria Math" panose="02040503050406030204" pitchFamily="18" charset="0"/>
                          </a:rPr>
                        </m:ctrlPr>
                      </m:naryPr>
                      <m:sub>
                        <m:r>
                          <a:rPr lang="en-US" b="0" i="1" smtClean="0">
                            <a:latin typeface="Cambria Math" panose="02040503050406030204" pitchFamily="18" charset="0"/>
                          </a:rPr>
                          <m:t>𝐴</m:t>
                        </m:r>
                      </m:sub>
                      <m:sup/>
                      <m:e>
                        <m:r>
                          <a:rPr lang="en-US" b="0" i="1" smtClean="0">
                            <a:latin typeface="Cambria Math" panose="02040503050406030204" pitchFamily="18" charset="0"/>
                          </a:rPr>
                          <m:t>𝛿𝜖</m:t>
                        </m:r>
                        <m:r>
                          <a:rPr lang="en-US" b="0" i="1" smtClean="0">
                            <a:latin typeface="Cambria Math" panose="02040503050406030204" pitchFamily="18" charset="0"/>
                          </a:rPr>
                          <m:t>∗</m:t>
                        </m:r>
                        <m:r>
                          <a:rPr lang="en-US" b="0" i="1" smtClean="0">
                            <a:latin typeface="Cambria Math" panose="02040503050406030204" pitchFamily="18" charset="0"/>
                          </a:rPr>
                          <m:t>𝜎</m:t>
                        </m:r>
                        <m:r>
                          <a:rPr lang="en-US" b="0" i="1" smtClean="0">
                            <a:latin typeface="Cambria Math" panose="02040503050406030204" pitchFamily="18" charset="0"/>
                          </a:rPr>
                          <m:t> </m:t>
                        </m:r>
                        <m:r>
                          <a:rPr lang="en-US" b="0" i="1" smtClean="0">
                            <a:latin typeface="Cambria Math" panose="02040503050406030204" pitchFamily="18" charset="0"/>
                          </a:rPr>
                          <m:t>𝑑𝐴</m:t>
                        </m:r>
                        <m:r>
                          <a:rPr lang="en-US" b="0" i="1" smtClean="0">
                            <a:latin typeface="Cambria Math" panose="02040503050406030204" pitchFamily="18" charset="0"/>
                          </a:rPr>
                          <m:t>=</m:t>
                        </m:r>
                        <m:nary>
                          <m:naryPr>
                            <m:supHide m:val="on"/>
                            <m:ctrlPr>
                              <a:rPr lang="en-US" i="1">
                                <a:latin typeface="Cambria Math" panose="02040503050406030204" pitchFamily="18" charset="0"/>
                              </a:rPr>
                            </m:ctrlPr>
                          </m:naryPr>
                          <m:sub>
                            <m:r>
                              <a:rPr lang="en-US" i="1">
                                <a:latin typeface="Cambria Math" panose="02040503050406030204" pitchFamily="18" charset="0"/>
                              </a:rPr>
                              <m:t>𝐴</m:t>
                            </m:r>
                          </m:sub>
                          <m:sup/>
                          <m:e>
                            <m:r>
                              <a:rPr lang="en-US" i="1">
                                <a:latin typeface="Cambria Math" panose="02040503050406030204" pitchFamily="18" charset="0"/>
                              </a:rPr>
                              <m:t>𝛿𝜖</m:t>
                            </m:r>
                            <m:r>
                              <a:rPr lang="en-US" i="1">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 </m:t>
                            </m:r>
                            <m:r>
                              <a:rPr lang="en-US" i="1">
                                <a:latin typeface="Cambria Math" panose="02040503050406030204" pitchFamily="18" charset="0"/>
                              </a:rPr>
                              <m:t>𝑑𝐴</m:t>
                            </m:r>
                          </m:e>
                        </m:nary>
                      </m:e>
                    </m:nary>
                  </m:oMath>
                </a14:m>
                <a:endParaRPr lang="en-US" dirty="0"/>
              </a:p>
              <a:p>
                <a:pPr lvl="1"/>
                <a14:m>
                  <m:oMath xmlns:m="http://schemas.openxmlformats.org/officeDocument/2006/math">
                    <m:r>
                      <a:rPr lang="en-US" b="0" i="1" smtClean="0">
                        <a:latin typeface="Cambria Math" panose="02040503050406030204" pitchFamily="18" charset="0"/>
                      </a:rPr>
                      <m:t>𝛿</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𝑒𝑥𝑡</m:t>
                        </m:r>
                      </m:sub>
                      <m:sup>
                        <m:r>
                          <a:rPr lang="en-US" b="0" i="1" smtClean="0">
                            <a:latin typeface="Cambria Math" panose="02040503050406030204" pitchFamily="18" charset="0"/>
                          </a:rPr>
                          <m:t>′</m:t>
                        </m:r>
                      </m:sup>
                    </m:sSubSup>
                    <m:r>
                      <a:rPr lang="en-US" b="0" i="1" smtClean="0">
                        <a:latin typeface="Cambria Math" panose="02040503050406030204" pitchFamily="18" charset="0"/>
                      </a:rPr>
                      <m:t>=</m:t>
                    </m:r>
                    <m:nary>
                      <m:naryPr>
                        <m:supHide m:val="on"/>
                        <m:ctrlPr>
                          <a:rPr lang="en-US" b="0" i="1" smtClean="0">
                            <a:latin typeface="Cambria Math" panose="02040503050406030204" pitchFamily="18" charset="0"/>
                          </a:rPr>
                        </m:ctrlPr>
                      </m:naryPr>
                      <m:sub>
                        <m:r>
                          <a:rPr lang="en-US" b="0" i="1" smtClean="0">
                            <a:latin typeface="Cambria Math" panose="02040503050406030204" pitchFamily="18" charset="0"/>
                          </a:rPr>
                          <m:t>𝐴</m:t>
                        </m:r>
                      </m:sub>
                      <m:sup/>
                      <m:e>
                        <m:f>
                          <m:fPr>
                            <m:ctrlPr>
                              <a:rPr lang="en-US" b="0" i="1" smtClean="0">
                                <a:latin typeface="Cambria Math" panose="02040503050406030204" pitchFamily="18" charset="0"/>
                              </a:rPr>
                            </m:ctrlPr>
                          </m:fPr>
                          <m:num>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𝛿</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𝑝</m:t>
                                </m:r>
                              </m:e>
                            </m:d>
                          </m:num>
                          <m:den>
                            <m:r>
                              <a:rPr lang="en-US" b="0" i="1" smtClean="0">
                                <a:latin typeface="Cambria Math" panose="02040503050406030204" pitchFamily="18" charset="0"/>
                              </a:rPr>
                              <m:t>𝜕</m:t>
                            </m:r>
                            <m:r>
                              <a:rPr lang="en-US" b="0" i="1" smtClean="0">
                                <a:latin typeface="Cambria Math" panose="02040503050406030204" pitchFamily="18" charset="0"/>
                              </a:rPr>
                              <m:t>𝑧</m:t>
                            </m:r>
                          </m:den>
                        </m:f>
                        <m:r>
                          <a:rPr lang="en-US" b="0" i="1" smtClean="0">
                            <a:latin typeface="Cambria Math" panose="02040503050406030204" pitchFamily="18" charset="0"/>
                          </a:rPr>
                          <m:t>𝑑𝐴</m:t>
                        </m:r>
                      </m:e>
                    </m:nary>
                  </m:oMath>
                </a14:m>
                <a:endParaRPr lang="en-US" b="0" dirty="0"/>
              </a:p>
              <a:p>
                <a:r>
                  <a:rPr lang="en-US" dirty="0"/>
                  <a:t>This yields the cross-section equilibrium equations, which can then be solved for unit forces (</a:t>
                </a:r>
                <a:r>
                  <a:rPr lang="en-US" dirty="0" err="1"/>
                  <a:t>F</a:t>
                </a:r>
                <a:r>
                  <a:rPr lang="en-US" baseline="-25000" dirty="0" err="1"/>
                  <a:t>x</a:t>
                </a:r>
                <a:r>
                  <a:rPr lang="en-US" dirty="0"/>
                  <a:t>, </a:t>
                </a:r>
                <a:r>
                  <a:rPr lang="en-US" dirty="0" err="1"/>
                  <a:t>F</a:t>
                </a:r>
                <a:r>
                  <a:rPr lang="en-US" baseline="-25000" dirty="0" err="1"/>
                  <a:t>y</a:t>
                </a:r>
                <a:r>
                  <a:rPr lang="en-US" dirty="0"/>
                  <a:t>, </a:t>
                </a:r>
                <a:r>
                  <a:rPr lang="en-US" dirty="0" err="1"/>
                  <a:t>F</a:t>
                </a:r>
                <a:r>
                  <a:rPr lang="en-US" baseline="-25000" dirty="0" err="1"/>
                  <a:t>z</a:t>
                </a:r>
                <a:r>
                  <a:rPr lang="en-US" dirty="0"/>
                  <a:t>, M</a:t>
                </a:r>
                <a:r>
                  <a:rPr lang="en-US" baseline="-25000" dirty="0"/>
                  <a:t>x</a:t>
                </a:r>
                <a:r>
                  <a:rPr lang="en-US" dirty="0"/>
                  <a:t>, M</a:t>
                </a:r>
                <a:r>
                  <a:rPr lang="en-US" baseline="-25000" dirty="0"/>
                  <a:t>y</a:t>
                </a:r>
                <a:r>
                  <a:rPr lang="en-US" dirty="0"/>
                  <a:t>, </a:t>
                </a:r>
                <a:r>
                  <a:rPr lang="en-US" dirty="0" err="1"/>
                  <a:t>M</a:t>
                </a:r>
                <a:r>
                  <a:rPr lang="en-US" baseline="-25000" dirty="0" err="1"/>
                  <a:t>z</a:t>
                </a:r>
                <a:r>
                  <a:rPr lang="en-US" dirty="0"/>
                  <a:t>), returning the nodal displacements anywhere in the cross-section. As a result, the nodal displacements (and this strains and stresses) can be recovered under any arbitrary superposition of internal beam forces and moments</a:t>
                </a:r>
              </a:p>
              <a:p>
                <a:r>
                  <a:rPr lang="en-US" dirty="0"/>
                  <a:t>Seen top right are examples of warping displacements for a rectangular beam cross-section under unit loads</a:t>
                </a:r>
              </a:p>
              <a:p>
                <a:r>
                  <a:rPr lang="en-US" dirty="0"/>
                  <a:t>Two of the other results from this analysis are the cross-sectional stiffnesses (seen middle right) as well as the ability to recover detailed stresses/strains for the section (seen bottom right)</a:t>
                </a:r>
              </a:p>
            </p:txBody>
          </p:sp>
        </mc:Choice>
        <mc:Fallback xmlns="">
          <p:sp>
            <p:nvSpPr>
              <p:cNvPr id="3" name="Content Placeholder 2">
                <a:extLst>
                  <a:ext uri="{FF2B5EF4-FFF2-40B4-BE49-F238E27FC236}">
                    <a16:creationId xmlns:a16="http://schemas.microsoft.com/office/drawing/2014/main" id="{AADFCC6E-7440-461F-BFF7-F5E8A19FE63F}"/>
                  </a:ext>
                </a:extLst>
              </p:cNvPr>
              <p:cNvSpPr>
                <a:spLocks noGrp="1" noRot="1" noChangeAspect="1" noMove="1" noResize="1" noEditPoints="1" noAdjustHandles="1" noChangeArrowheads="1" noChangeShapeType="1" noTextEdit="1"/>
              </p:cNvSpPr>
              <p:nvPr>
                <p:ph sz="half" idx="1"/>
              </p:nvPr>
            </p:nvSpPr>
            <p:spPr>
              <a:xfrm>
                <a:off x="273340" y="1087613"/>
                <a:ext cx="4698710" cy="5394280"/>
              </a:xfrm>
              <a:blipFill>
                <a:blip r:embed="rId2"/>
                <a:stretch>
                  <a:fillRect l="-649" t="-1243" r="-1816"/>
                </a:stretch>
              </a:blipFill>
            </p:spPr>
            <p:txBody>
              <a:bodyPr/>
              <a:lstStyle/>
              <a:p>
                <a:r>
                  <a:rPr lang="en-US">
                    <a:noFill/>
                  </a:rPr>
                  <a:t> </a:t>
                </a:r>
              </a:p>
            </p:txBody>
          </p:sp>
        </mc:Fallback>
      </mc:AlternateContent>
      <p:pic>
        <p:nvPicPr>
          <p:cNvPr id="25" name="Content Placeholder 24">
            <a:extLst>
              <a:ext uri="{FF2B5EF4-FFF2-40B4-BE49-F238E27FC236}">
                <a16:creationId xmlns:a16="http://schemas.microsoft.com/office/drawing/2014/main" id="{111F4C86-04F9-43CA-9F74-8236BA323031}"/>
              </a:ext>
            </a:extLst>
          </p:cNvPr>
          <p:cNvPicPr>
            <a:picLocks noGrp="1" noChangeAspect="1"/>
          </p:cNvPicPr>
          <p:nvPr>
            <p:ph sz="half" idx="2"/>
          </p:nvPr>
        </p:nvPicPr>
        <p:blipFill>
          <a:blip r:embed="rId3"/>
          <a:stretch>
            <a:fillRect/>
          </a:stretch>
        </p:blipFill>
        <p:spPr>
          <a:xfrm>
            <a:off x="6583818" y="968438"/>
            <a:ext cx="4405256" cy="1973284"/>
          </a:xfrm>
          <a:prstGeom prst="rect">
            <a:avLst/>
          </a:prstGeom>
        </p:spPr>
      </p:pic>
      <p:grpSp>
        <p:nvGrpSpPr>
          <p:cNvPr id="27" name="Group">
            <a:extLst>
              <a:ext uri="{FF2B5EF4-FFF2-40B4-BE49-F238E27FC236}">
                <a16:creationId xmlns:a16="http://schemas.microsoft.com/office/drawing/2014/main" id="{694170CD-204E-4970-9370-846682AC57EF}"/>
              </a:ext>
            </a:extLst>
          </p:cNvPr>
          <p:cNvGrpSpPr/>
          <p:nvPr/>
        </p:nvGrpSpPr>
        <p:grpSpPr>
          <a:xfrm>
            <a:off x="6024779" y="3155847"/>
            <a:ext cx="5600151" cy="1554674"/>
            <a:chOff x="-3381106" y="639438"/>
            <a:chExt cx="11303038" cy="3137869"/>
          </a:xfrm>
        </p:grpSpPr>
        <p:pic>
          <p:nvPicPr>
            <p:cNvPr id="28" name="Image" descr="Image">
              <a:extLst>
                <a:ext uri="{FF2B5EF4-FFF2-40B4-BE49-F238E27FC236}">
                  <a16:creationId xmlns:a16="http://schemas.microsoft.com/office/drawing/2014/main" id="{D8CAE4CD-2904-4E7F-82F2-657FE2F0D1BE}"/>
                </a:ext>
              </a:extLst>
            </p:cNvPr>
            <p:cNvPicPr>
              <a:picLocks noChangeAspect="1"/>
            </p:cNvPicPr>
            <p:nvPr/>
          </p:nvPicPr>
          <p:blipFill>
            <a:blip r:embed="rId4"/>
            <a:stretch>
              <a:fillRect/>
            </a:stretch>
          </p:blipFill>
          <p:spPr>
            <a:xfrm>
              <a:off x="0" y="639438"/>
              <a:ext cx="7921932" cy="2637251"/>
            </a:xfrm>
            <a:prstGeom prst="rect">
              <a:avLst/>
            </a:prstGeom>
            <a:ln w="12700" cap="flat">
              <a:noFill/>
              <a:miter lim="400000"/>
            </a:ln>
            <a:effectLst/>
          </p:spPr>
        </p:pic>
        <p:sp>
          <p:nvSpPr>
            <p:cNvPr id="29" name="Cross-section stiffness matrix">
              <a:extLst>
                <a:ext uri="{FF2B5EF4-FFF2-40B4-BE49-F238E27FC236}">
                  <a16:creationId xmlns:a16="http://schemas.microsoft.com/office/drawing/2014/main" id="{A6F5E38D-B615-4C47-B513-A0913903FFBE}"/>
                </a:ext>
              </a:extLst>
            </p:cNvPr>
            <p:cNvSpPr txBox="1"/>
            <p:nvPr/>
          </p:nvSpPr>
          <p:spPr>
            <a:xfrm>
              <a:off x="-3381106" y="1127070"/>
              <a:ext cx="2937744" cy="166198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l">
                <a:spcBef>
                  <a:spcPts val="3900"/>
                </a:spcBef>
                <a:defRPr sz="3000" b="1">
                  <a:solidFill>
                    <a:srgbClr val="737373"/>
                  </a:solidFill>
                  <a:latin typeface="Helvetica Neue"/>
                  <a:ea typeface="Helvetica Neue"/>
                  <a:cs typeface="Helvetica Neue"/>
                  <a:sym typeface="Helvetica Neue"/>
                </a:defRPr>
              </a:lvl1pPr>
            </a:lstStyle>
            <a:p>
              <a:r>
                <a:rPr sz="1400" dirty="0"/>
                <a:t>Cross-section stiffness matrix</a:t>
              </a:r>
            </a:p>
          </p:txBody>
        </p:sp>
        <p:sp>
          <p:nvSpPr>
            <p:cNvPr id="30" name="*This stiffness matrix is for a simple cross-section only">
              <a:extLst>
                <a:ext uri="{FF2B5EF4-FFF2-40B4-BE49-F238E27FC236}">
                  <a16:creationId xmlns:a16="http://schemas.microsoft.com/office/drawing/2014/main" id="{F945FA55-9B06-4122-9EEE-5BEECA1B4387}"/>
                </a:ext>
              </a:extLst>
            </p:cNvPr>
            <p:cNvSpPr txBox="1"/>
            <p:nvPr/>
          </p:nvSpPr>
          <p:spPr>
            <a:xfrm>
              <a:off x="58362" y="3284169"/>
              <a:ext cx="7805208" cy="4931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584200">
                <a:defRPr sz="2400">
                  <a:solidFill>
                    <a:srgbClr val="000000"/>
                  </a:solidFill>
                  <a:latin typeface="Helvetica Light"/>
                  <a:ea typeface="Helvetica Light"/>
                  <a:cs typeface="Helvetica Light"/>
                  <a:sym typeface="Helvetica Light"/>
                </a:defRPr>
              </a:lvl1pPr>
            </a:lstStyle>
            <a:p>
              <a:r>
                <a:rPr sz="1100"/>
                <a:t>*This stiffness matrix is for a simple cross-section only</a:t>
              </a:r>
            </a:p>
          </p:txBody>
        </p:sp>
      </p:grpSp>
      <p:grpSp>
        <p:nvGrpSpPr>
          <p:cNvPr id="31" name="Group">
            <a:extLst>
              <a:ext uri="{FF2B5EF4-FFF2-40B4-BE49-F238E27FC236}">
                <a16:creationId xmlns:a16="http://schemas.microsoft.com/office/drawing/2014/main" id="{6461C83C-42FB-43F6-8BEF-0699ACBADEDB}"/>
              </a:ext>
            </a:extLst>
          </p:cNvPr>
          <p:cNvGrpSpPr/>
          <p:nvPr/>
        </p:nvGrpSpPr>
        <p:grpSpPr>
          <a:xfrm>
            <a:off x="6024779" y="4779299"/>
            <a:ext cx="5600151" cy="2030094"/>
            <a:chOff x="-3972475" y="861188"/>
            <a:chExt cx="11894407" cy="4311804"/>
          </a:xfrm>
        </p:grpSpPr>
        <p:sp>
          <p:nvSpPr>
            <p:cNvPr id="32" name="3D Stress/Strain Recovery">
              <a:extLst>
                <a:ext uri="{FF2B5EF4-FFF2-40B4-BE49-F238E27FC236}">
                  <a16:creationId xmlns:a16="http://schemas.microsoft.com/office/drawing/2014/main" id="{2668C03C-0B87-446D-8E52-E37776171C8B}"/>
                </a:ext>
              </a:extLst>
            </p:cNvPr>
            <p:cNvSpPr txBox="1"/>
            <p:nvPr/>
          </p:nvSpPr>
          <p:spPr>
            <a:xfrm>
              <a:off x="-3972475" y="2279056"/>
              <a:ext cx="3290839" cy="11583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defPPr>
                <a:defRPr lang="en-US"/>
              </a:defPPr>
              <a:lvl1pPr>
                <a:spcBef>
                  <a:spcPts val="3900"/>
                </a:spcBef>
                <a:defRPr sz="1400" b="1">
                  <a:solidFill>
                    <a:srgbClr val="737373"/>
                  </a:solidFill>
                  <a:latin typeface="Helvetica Neue"/>
                  <a:ea typeface="Helvetica Neue"/>
                  <a:cs typeface="Helvetica Neue"/>
                </a:defRPr>
              </a:lvl1pPr>
            </a:lstStyle>
            <a:p>
              <a:r>
                <a:rPr dirty="0"/>
                <a:t>3D Stress/Strain Recovery</a:t>
              </a:r>
            </a:p>
          </p:txBody>
        </p:sp>
        <p:pic>
          <p:nvPicPr>
            <p:cNvPr id="33" name="sig_zz_stress_valid.png" descr="sig_zz_stress_valid.png">
              <a:extLst>
                <a:ext uri="{FF2B5EF4-FFF2-40B4-BE49-F238E27FC236}">
                  <a16:creationId xmlns:a16="http://schemas.microsoft.com/office/drawing/2014/main" id="{8C9BD0F9-62EF-47CB-BD26-11FDCE1C01DC}"/>
                </a:ext>
              </a:extLst>
            </p:cNvPr>
            <p:cNvPicPr>
              <a:picLocks noChangeAspect="1"/>
            </p:cNvPicPr>
            <p:nvPr/>
          </p:nvPicPr>
          <p:blipFill>
            <a:blip r:embed="rId5"/>
            <a:srcRect l="6045" t="5680" r="6045"/>
            <a:stretch>
              <a:fillRect/>
            </a:stretch>
          </p:blipFill>
          <p:spPr>
            <a:xfrm>
              <a:off x="1" y="861188"/>
              <a:ext cx="7921931" cy="4311804"/>
            </a:xfrm>
            <a:prstGeom prst="rect">
              <a:avLst/>
            </a:prstGeom>
            <a:ln w="12700" cap="flat">
              <a:noFill/>
              <a:miter lim="400000"/>
            </a:ln>
            <a:effectLst/>
          </p:spPr>
        </p:pic>
      </p:grpSp>
      <p:sp>
        <p:nvSpPr>
          <p:cNvPr id="34" name="Rectangle 33">
            <a:extLst>
              <a:ext uri="{FF2B5EF4-FFF2-40B4-BE49-F238E27FC236}">
                <a16:creationId xmlns:a16="http://schemas.microsoft.com/office/drawing/2014/main" id="{4DF3CEBE-E635-4837-A9E6-AB4B7A9CBA85}"/>
              </a:ext>
            </a:extLst>
          </p:cNvPr>
          <p:cNvSpPr/>
          <p:nvPr/>
        </p:nvSpPr>
        <p:spPr>
          <a:xfrm>
            <a:off x="179614" y="183222"/>
            <a:ext cx="1624910" cy="54588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Theory</a:t>
            </a:r>
          </a:p>
        </p:txBody>
      </p:sp>
    </p:spTree>
    <p:extLst>
      <p:ext uri="{BB962C8B-B14F-4D97-AF65-F5344CB8AC3E}">
        <p14:creationId xmlns:p14="http://schemas.microsoft.com/office/powerpoint/2010/main" val="3752030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70639E-9235-4437-9466-B516C1F5B75A}"/>
              </a:ext>
            </a:extLst>
          </p:cNvPr>
          <p:cNvSpPr>
            <a:spLocks noGrp="1"/>
          </p:cNvSpPr>
          <p:nvPr>
            <p:ph idx="1"/>
          </p:nvPr>
        </p:nvSpPr>
        <p:spPr>
          <a:xfrm>
            <a:off x="386707" y="1007048"/>
            <a:ext cx="4700674" cy="5139977"/>
          </a:xfrm>
        </p:spPr>
        <p:txBody>
          <a:bodyPr/>
          <a:lstStyle/>
          <a:p>
            <a:r>
              <a:rPr lang="en-US" dirty="0"/>
              <a:t>Seen right are one group of cross-section which was used to verify AeroComBAT against a similarly formulated tool, BECAS</a:t>
            </a:r>
          </a:p>
          <a:p>
            <a:endParaRPr lang="en-US" dirty="0"/>
          </a:p>
          <a:p>
            <a:r>
              <a:rPr lang="en-US" dirty="0"/>
              <a:t>Note:</a:t>
            </a:r>
          </a:p>
          <a:p>
            <a:pPr lvl="1"/>
            <a:r>
              <a:rPr lang="en-US" dirty="0"/>
              <a:t>Maroon: Material 1</a:t>
            </a:r>
          </a:p>
          <a:p>
            <a:pPr lvl="1"/>
            <a:r>
              <a:rPr lang="en-US" dirty="0"/>
              <a:t>Orange: Material 2</a:t>
            </a:r>
          </a:p>
          <a:p>
            <a:pPr lvl="1"/>
            <a:r>
              <a:rPr lang="en-US" dirty="0"/>
              <a:t>Blue: Material 3</a:t>
            </a:r>
          </a:p>
        </p:txBody>
      </p:sp>
      <p:sp>
        <p:nvSpPr>
          <p:cNvPr id="3" name="Title 2">
            <a:extLst>
              <a:ext uri="{FF2B5EF4-FFF2-40B4-BE49-F238E27FC236}">
                <a16:creationId xmlns:a16="http://schemas.microsoft.com/office/drawing/2014/main" id="{3CCBADF0-18BD-4C9F-9027-DE3FA3122B2A}"/>
              </a:ext>
            </a:extLst>
          </p:cNvPr>
          <p:cNvSpPr>
            <a:spLocks noGrp="1"/>
          </p:cNvSpPr>
          <p:nvPr>
            <p:ph type="title"/>
          </p:nvPr>
        </p:nvSpPr>
        <p:spPr>
          <a:xfrm>
            <a:off x="1722539" y="183222"/>
            <a:ext cx="8973424" cy="545881"/>
          </a:xfrm>
        </p:spPr>
        <p:txBody>
          <a:bodyPr>
            <a:normAutofit fontScale="90000"/>
          </a:bodyPr>
          <a:lstStyle/>
          <a:p>
            <a:r>
              <a:rPr lang="en-US" dirty="0"/>
              <a:t>2.2.0 – Cross-Sectional Stiffness Verification</a:t>
            </a:r>
          </a:p>
        </p:txBody>
      </p:sp>
      <p:sp>
        <p:nvSpPr>
          <p:cNvPr id="4" name="Rectangle 3">
            <a:extLst>
              <a:ext uri="{FF2B5EF4-FFF2-40B4-BE49-F238E27FC236}">
                <a16:creationId xmlns:a16="http://schemas.microsoft.com/office/drawing/2014/main" id="{0F66C712-73C0-4C26-80F9-7DA91C590F26}"/>
              </a:ext>
            </a:extLst>
          </p:cNvPr>
          <p:cNvSpPr/>
          <p:nvPr/>
        </p:nvSpPr>
        <p:spPr>
          <a:xfrm>
            <a:off x="179614" y="183222"/>
            <a:ext cx="1431072" cy="545881"/>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Verification</a:t>
            </a:r>
          </a:p>
        </p:txBody>
      </p:sp>
      <p:grpSp>
        <p:nvGrpSpPr>
          <p:cNvPr id="9" name="Group">
            <a:extLst>
              <a:ext uri="{FF2B5EF4-FFF2-40B4-BE49-F238E27FC236}">
                <a16:creationId xmlns:a16="http://schemas.microsoft.com/office/drawing/2014/main" id="{C06EEB64-73C3-40EF-B93C-3EF0354F6D3D}"/>
              </a:ext>
            </a:extLst>
          </p:cNvPr>
          <p:cNvGrpSpPr/>
          <p:nvPr/>
        </p:nvGrpSpPr>
        <p:grpSpPr>
          <a:xfrm>
            <a:off x="5087383" y="1007048"/>
            <a:ext cx="7104617" cy="5799753"/>
            <a:chOff x="0" y="5084"/>
            <a:chExt cx="12161166" cy="9927594"/>
          </a:xfrm>
        </p:grpSpPr>
        <p:pic>
          <p:nvPicPr>
            <p:cNvPr id="10" name="ValidationCases.PNG" descr="ValidationCases.PNG">
              <a:extLst>
                <a:ext uri="{FF2B5EF4-FFF2-40B4-BE49-F238E27FC236}">
                  <a16:creationId xmlns:a16="http://schemas.microsoft.com/office/drawing/2014/main" id="{45A66A75-882C-42BB-987C-4AC5D165DBFD}"/>
                </a:ext>
              </a:extLst>
            </p:cNvPr>
            <p:cNvPicPr>
              <a:picLocks noChangeAspect="1"/>
            </p:cNvPicPr>
            <p:nvPr/>
          </p:nvPicPr>
          <p:blipFill>
            <a:blip r:embed="rId2"/>
            <a:srcRect/>
            <a:stretch>
              <a:fillRect/>
            </a:stretch>
          </p:blipFill>
          <p:spPr>
            <a:xfrm>
              <a:off x="0" y="5084"/>
              <a:ext cx="12161166" cy="4959884"/>
            </a:xfrm>
            <a:prstGeom prst="rect">
              <a:avLst/>
            </a:prstGeom>
            <a:ln w="12700" cap="flat">
              <a:noFill/>
              <a:miter lim="400000"/>
            </a:ln>
            <a:effectLst/>
          </p:spPr>
        </p:pic>
        <p:pic>
          <p:nvPicPr>
            <p:cNvPr id="11" name="Screen Shot 2016-04-20 at 12.06.06 AM.png" descr="Screen Shot 2016-04-20 at 12.06.06 AM.png">
              <a:extLst>
                <a:ext uri="{FF2B5EF4-FFF2-40B4-BE49-F238E27FC236}">
                  <a16:creationId xmlns:a16="http://schemas.microsoft.com/office/drawing/2014/main" id="{A2FF9B4E-B079-4438-9CB4-93CAD497CCD2}"/>
                </a:ext>
              </a:extLst>
            </p:cNvPr>
            <p:cNvPicPr>
              <a:picLocks noChangeAspect="1"/>
            </p:cNvPicPr>
            <p:nvPr/>
          </p:nvPicPr>
          <p:blipFill>
            <a:blip r:embed="rId3"/>
            <a:stretch>
              <a:fillRect/>
            </a:stretch>
          </p:blipFill>
          <p:spPr>
            <a:xfrm>
              <a:off x="1463700" y="4964969"/>
              <a:ext cx="9233763" cy="4967709"/>
            </a:xfrm>
            <a:prstGeom prst="rect">
              <a:avLst/>
            </a:prstGeom>
            <a:ln w="12700" cap="flat">
              <a:noFill/>
              <a:miter lim="400000"/>
            </a:ln>
            <a:effectLst/>
          </p:spPr>
        </p:pic>
      </p:grpSp>
    </p:spTree>
    <p:extLst>
      <p:ext uri="{BB962C8B-B14F-4D97-AF65-F5344CB8AC3E}">
        <p14:creationId xmlns:p14="http://schemas.microsoft.com/office/powerpoint/2010/main" val="686954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412038-172B-4C35-881B-E462FDE49AA6}"/>
                  </a:ext>
                </a:extLst>
              </p:cNvPr>
              <p:cNvSpPr>
                <a:spLocks noGrp="1"/>
              </p:cNvSpPr>
              <p:nvPr>
                <p:ph sz="half" idx="1"/>
              </p:nvPr>
            </p:nvSpPr>
            <p:spPr>
              <a:xfrm>
                <a:off x="273340" y="1087613"/>
                <a:ext cx="3859021" cy="5035242"/>
              </a:xfrm>
            </p:spPr>
            <p:txBody>
              <a:bodyPr>
                <a:normAutofit fontScale="92500" lnSpcReduction="10000"/>
              </a:bodyPr>
              <a:lstStyle/>
              <a:p>
                <a:r>
                  <a:rPr lang="en-US" dirty="0"/>
                  <a:t>Seen right are all the verified stiffness cross-section results</a:t>
                </a:r>
              </a:p>
              <a:p>
                <a:r>
                  <a:rPr lang="en-US" dirty="0"/>
                  <a:t>For those unfamiliar with the generic cross-sectional stiffness number terms, the following are synonymous: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11</m:t>
                        </m:r>
                      </m:sub>
                    </m:sSub>
                    <m:r>
                      <a:rPr lang="en-US" b="0" i="1" smtClean="0">
                        <a:latin typeface="Cambria Math" panose="02040503050406030204" pitchFamily="18" charset="0"/>
                      </a:rPr>
                      <m:t>=</m:t>
                    </m:r>
                    <m:r>
                      <a:rPr lang="en-US" b="0" i="1" smtClean="0">
                        <a:latin typeface="Cambria Math" panose="02040503050406030204" pitchFamily="18" charset="0"/>
                      </a:rPr>
                      <m:t>𝐺𝐴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𝑥</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22</m:t>
                        </m:r>
                      </m:sub>
                    </m:sSub>
                    <m:r>
                      <a:rPr lang="en-US" b="0" i="1" smtClean="0">
                        <a:latin typeface="Cambria Math" panose="02040503050406030204" pitchFamily="18" charset="0"/>
                      </a:rPr>
                      <m:t>=</m:t>
                    </m:r>
                    <m:r>
                      <a:rPr lang="en-US" b="0" i="1" smtClean="0">
                        <a:latin typeface="Cambria Math" panose="02040503050406030204" pitchFamily="18" charset="0"/>
                      </a:rPr>
                      <m:t>𝐺𝐴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𝑦</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33</m:t>
                        </m:r>
                      </m:sub>
                    </m:sSub>
                    <m:r>
                      <a:rPr lang="en-US" b="0" i="1" smtClean="0">
                        <a:latin typeface="Cambria Math" panose="02040503050406030204" pitchFamily="18" charset="0"/>
                      </a:rPr>
                      <m:t>=</m:t>
                    </m:r>
                    <m:r>
                      <a:rPr lang="en-US" b="0" i="1" smtClean="0">
                        <a:latin typeface="Cambria Math" panose="02040503050406030204" pitchFamily="18" charset="0"/>
                      </a:rPr>
                      <m:t>𝐸𝐴</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44</m:t>
                        </m:r>
                      </m:sub>
                    </m:sSub>
                    <m:r>
                      <a:rPr lang="en-US" b="0" i="1" smtClean="0">
                        <a:latin typeface="Cambria Math" panose="02040503050406030204" pitchFamily="18" charset="0"/>
                      </a:rPr>
                      <m:t>=</m:t>
                    </m:r>
                    <m:r>
                      <a:rPr lang="en-US" b="0" i="1" smtClean="0">
                        <a:latin typeface="Cambria Math" panose="02040503050406030204" pitchFamily="18" charset="0"/>
                      </a:rPr>
                      <m:t>𝐸</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𝑥𝑥</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55</m:t>
                        </m:r>
                      </m:sub>
                    </m:sSub>
                    <m:r>
                      <a:rPr lang="en-US" b="0" i="1" smtClean="0">
                        <a:latin typeface="Cambria Math" panose="02040503050406030204" pitchFamily="18" charset="0"/>
                      </a:rPr>
                      <m:t>=</m:t>
                    </m:r>
                    <m:r>
                      <a:rPr lang="en-US" b="0" i="1" smtClean="0">
                        <a:latin typeface="Cambria Math" panose="02040503050406030204" pitchFamily="18" charset="0"/>
                      </a:rPr>
                      <m:t>𝐸</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𝑦𝑦</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66</m:t>
                        </m:r>
                      </m:sub>
                    </m:sSub>
                    <m:r>
                      <a:rPr lang="en-US" b="0" i="1" smtClean="0">
                        <a:latin typeface="Cambria Math" panose="02040503050406030204" pitchFamily="18" charset="0"/>
                      </a:rPr>
                      <m:t>=</m:t>
                    </m:r>
                    <m:r>
                      <a:rPr lang="en-US" b="0" i="1" smtClean="0">
                        <a:latin typeface="Cambria Math" panose="02040503050406030204" pitchFamily="18" charset="0"/>
                      </a:rPr>
                      <m:t>𝐺𝐽</m:t>
                    </m:r>
                  </m:oMath>
                </a14:m>
                <a:endParaRPr lang="en-US" dirty="0"/>
              </a:p>
              <a:p>
                <a:r>
                  <a:rPr lang="en-US" dirty="0"/>
                  <a:t>These results show that AeroComBAT is adequately accurate to predict generic, multi-material cross-sections using isotropic or orthotropic materials</a:t>
                </a:r>
              </a:p>
            </p:txBody>
          </p:sp>
        </mc:Choice>
        <mc:Fallback xmlns="">
          <p:sp>
            <p:nvSpPr>
              <p:cNvPr id="3" name="Content Placeholder 2">
                <a:extLst>
                  <a:ext uri="{FF2B5EF4-FFF2-40B4-BE49-F238E27FC236}">
                    <a16:creationId xmlns:a16="http://schemas.microsoft.com/office/drawing/2014/main" id="{E0412038-172B-4C35-881B-E462FDE49AA6}"/>
                  </a:ext>
                </a:extLst>
              </p:cNvPr>
              <p:cNvSpPr>
                <a:spLocks noGrp="1" noRot="1" noChangeAspect="1" noMove="1" noResize="1" noEditPoints="1" noAdjustHandles="1" noChangeArrowheads="1" noChangeShapeType="1" noTextEdit="1"/>
              </p:cNvSpPr>
              <p:nvPr>
                <p:ph sz="half" idx="1"/>
              </p:nvPr>
            </p:nvSpPr>
            <p:spPr>
              <a:xfrm>
                <a:off x="273340" y="1087613"/>
                <a:ext cx="3859021" cy="5035242"/>
              </a:xfrm>
              <a:blipFill>
                <a:blip r:embed="rId2"/>
                <a:stretch>
                  <a:fillRect l="-790" t="-847" r="-1264"/>
                </a:stretch>
              </a:blipFill>
            </p:spPr>
            <p:txBody>
              <a:bodyPr/>
              <a:lstStyle/>
              <a:p>
                <a:r>
                  <a:rPr lang="en-US">
                    <a:noFill/>
                  </a:rPr>
                  <a:t> </a:t>
                </a:r>
              </a:p>
            </p:txBody>
          </p:sp>
        </mc:Fallback>
      </mc:AlternateContent>
      <p:sp>
        <p:nvSpPr>
          <p:cNvPr id="7" name="Title 2">
            <a:extLst>
              <a:ext uri="{FF2B5EF4-FFF2-40B4-BE49-F238E27FC236}">
                <a16:creationId xmlns:a16="http://schemas.microsoft.com/office/drawing/2014/main" id="{46A1D6C9-642C-496E-BAE7-705EBDA06B9C}"/>
              </a:ext>
            </a:extLst>
          </p:cNvPr>
          <p:cNvSpPr>
            <a:spLocks noGrp="1"/>
          </p:cNvSpPr>
          <p:nvPr>
            <p:ph type="title"/>
          </p:nvPr>
        </p:nvSpPr>
        <p:spPr>
          <a:xfrm>
            <a:off x="1722539" y="183222"/>
            <a:ext cx="8973424" cy="545881"/>
          </a:xfrm>
        </p:spPr>
        <p:txBody>
          <a:bodyPr>
            <a:normAutofit fontScale="90000"/>
          </a:bodyPr>
          <a:lstStyle/>
          <a:p>
            <a:r>
              <a:rPr lang="en-US" dirty="0"/>
              <a:t>2.2.1 – Cross-Sectional Stiffness Verification</a:t>
            </a:r>
          </a:p>
        </p:txBody>
      </p:sp>
      <p:sp>
        <p:nvSpPr>
          <p:cNvPr id="8" name="Rectangle 7">
            <a:extLst>
              <a:ext uri="{FF2B5EF4-FFF2-40B4-BE49-F238E27FC236}">
                <a16:creationId xmlns:a16="http://schemas.microsoft.com/office/drawing/2014/main" id="{8E7AF309-B7ED-471F-AD41-0E6EC4585D17}"/>
              </a:ext>
            </a:extLst>
          </p:cNvPr>
          <p:cNvSpPr/>
          <p:nvPr/>
        </p:nvSpPr>
        <p:spPr>
          <a:xfrm>
            <a:off x="179614" y="183222"/>
            <a:ext cx="1431072" cy="545881"/>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Verification</a:t>
            </a:r>
          </a:p>
        </p:txBody>
      </p:sp>
      <p:pic>
        <p:nvPicPr>
          <p:cNvPr id="9" name="Screen Shot 2016-04-20 at 2.40.08 PM.png" descr="Screen Shot 2016-04-20 at 2.40.08 PM.png">
            <a:extLst>
              <a:ext uri="{FF2B5EF4-FFF2-40B4-BE49-F238E27FC236}">
                <a16:creationId xmlns:a16="http://schemas.microsoft.com/office/drawing/2014/main" id="{4555FDDF-4B6E-4F6B-8140-BDBE1C72F733}"/>
              </a:ext>
            </a:extLst>
          </p:cNvPr>
          <p:cNvPicPr>
            <a:picLocks noChangeAspect="1"/>
          </p:cNvPicPr>
          <p:nvPr/>
        </p:nvPicPr>
        <p:blipFill>
          <a:blip r:embed="rId3"/>
          <a:stretch>
            <a:fillRect/>
          </a:stretch>
        </p:blipFill>
        <p:spPr>
          <a:xfrm>
            <a:off x="4133959" y="1087613"/>
            <a:ext cx="2659795" cy="1246256"/>
          </a:xfrm>
          <a:prstGeom prst="rect">
            <a:avLst/>
          </a:prstGeom>
          <a:ln w="12700">
            <a:miter lim="400000"/>
          </a:ln>
        </p:spPr>
      </p:pic>
      <p:pic>
        <p:nvPicPr>
          <p:cNvPr id="10" name="Screen Shot 2016-04-20 at 2.40.22 PM.png" descr="Screen Shot 2016-04-20 at 2.40.22 PM.png">
            <a:extLst>
              <a:ext uri="{FF2B5EF4-FFF2-40B4-BE49-F238E27FC236}">
                <a16:creationId xmlns:a16="http://schemas.microsoft.com/office/drawing/2014/main" id="{557F92C6-31B2-4B8C-96F8-F07EF4822B94}"/>
              </a:ext>
            </a:extLst>
          </p:cNvPr>
          <p:cNvPicPr>
            <a:picLocks noChangeAspect="1"/>
          </p:cNvPicPr>
          <p:nvPr/>
        </p:nvPicPr>
        <p:blipFill>
          <a:blip r:embed="rId4"/>
          <a:stretch>
            <a:fillRect/>
          </a:stretch>
        </p:blipFill>
        <p:spPr>
          <a:xfrm>
            <a:off x="6795352" y="1093521"/>
            <a:ext cx="2659794" cy="1571697"/>
          </a:xfrm>
          <a:prstGeom prst="rect">
            <a:avLst/>
          </a:prstGeom>
          <a:ln w="12700">
            <a:miter lim="400000"/>
          </a:ln>
        </p:spPr>
      </p:pic>
      <p:pic>
        <p:nvPicPr>
          <p:cNvPr id="11" name="Screen Shot 2016-04-20 at 2.41.13 PM.png" descr="Screen Shot 2016-04-20 at 2.41.13 PM.png">
            <a:extLst>
              <a:ext uri="{FF2B5EF4-FFF2-40B4-BE49-F238E27FC236}">
                <a16:creationId xmlns:a16="http://schemas.microsoft.com/office/drawing/2014/main" id="{4F17E97F-B00C-4DF3-B865-52DFB7C2463C}"/>
              </a:ext>
            </a:extLst>
          </p:cNvPr>
          <p:cNvPicPr>
            <a:picLocks noChangeAspect="1"/>
          </p:cNvPicPr>
          <p:nvPr/>
        </p:nvPicPr>
        <p:blipFill>
          <a:blip r:embed="rId5"/>
          <a:stretch>
            <a:fillRect/>
          </a:stretch>
        </p:blipFill>
        <p:spPr>
          <a:xfrm>
            <a:off x="4133959" y="2665217"/>
            <a:ext cx="2659795" cy="1273583"/>
          </a:xfrm>
          <a:prstGeom prst="rect">
            <a:avLst/>
          </a:prstGeom>
          <a:ln w="12700">
            <a:miter lim="400000"/>
          </a:ln>
        </p:spPr>
      </p:pic>
      <p:pic>
        <p:nvPicPr>
          <p:cNvPr id="12" name="Screen Shot 2016-04-20 at 2.41.21 PM.png" descr="Screen Shot 2016-04-20 at 2.41.21 PM.png">
            <a:extLst>
              <a:ext uri="{FF2B5EF4-FFF2-40B4-BE49-F238E27FC236}">
                <a16:creationId xmlns:a16="http://schemas.microsoft.com/office/drawing/2014/main" id="{F7149F6A-FEC5-4F34-9C75-7D69DD27275C}"/>
              </a:ext>
            </a:extLst>
          </p:cNvPr>
          <p:cNvPicPr>
            <a:picLocks noChangeAspect="1"/>
          </p:cNvPicPr>
          <p:nvPr/>
        </p:nvPicPr>
        <p:blipFill>
          <a:blip r:embed="rId6"/>
          <a:stretch>
            <a:fillRect/>
          </a:stretch>
        </p:blipFill>
        <p:spPr>
          <a:xfrm>
            <a:off x="9456342" y="1089374"/>
            <a:ext cx="2659795" cy="1278084"/>
          </a:xfrm>
          <a:prstGeom prst="rect">
            <a:avLst/>
          </a:prstGeom>
          <a:ln w="12700">
            <a:miter lim="400000"/>
          </a:ln>
        </p:spPr>
      </p:pic>
      <p:pic>
        <p:nvPicPr>
          <p:cNvPr id="13" name="Screen Shot 2016-04-20 at 2.42.21 PM.png" descr="Screen Shot 2016-04-20 at 2.42.21 PM.png">
            <a:extLst>
              <a:ext uri="{FF2B5EF4-FFF2-40B4-BE49-F238E27FC236}">
                <a16:creationId xmlns:a16="http://schemas.microsoft.com/office/drawing/2014/main" id="{97AE7C4A-11ED-4566-B8C8-9C8959E6E1E0}"/>
              </a:ext>
            </a:extLst>
          </p:cNvPr>
          <p:cNvPicPr>
            <a:picLocks noChangeAspect="1"/>
          </p:cNvPicPr>
          <p:nvPr/>
        </p:nvPicPr>
        <p:blipFill>
          <a:blip r:embed="rId7"/>
          <a:srcRect/>
          <a:stretch>
            <a:fillRect/>
          </a:stretch>
        </p:blipFill>
        <p:spPr>
          <a:xfrm>
            <a:off x="6793754" y="2665218"/>
            <a:ext cx="2659795" cy="1635473"/>
          </a:xfrm>
          <a:prstGeom prst="rect">
            <a:avLst/>
          </a:prstGeom>
          <a:ln w="12700">
            <a:miter lim="400000"/>
          </a:ln>
        </p:spPr>
      </p:pic>
      <p:pic>
        <p:nvPicPr>
          <p:cNvPr id="14" name="Screen Shot 2016-04-20 at 2.42.46 PM.png" descr="Screen Shot 2016-04-20 at 2.42.46 PM.png">
            <a:extLst>
              <a:ext uri="{FF2B5EF4-FFF2-40B4-BE49-F238E27FC236}">
                <a16:creationId xmlns:a16="http://schemas.microsoft.com/office/drawing/2014/main" id="{5F0D268D-DD86-4E27-8F41-0C9F8490917A}"/>
              </a:ext>
            </a:extLst>
          </p:cNvPr>
          <p:cNvPicPr>
            <a:picLocks noChangeAspect="1"/>
          </p:cNvPicPr>
          <p:nvPr/>
        </p:nvPicPr>
        <p:blipFill>
          <a:blip r:embed="rId8"/>
          <a:stretch>
            <a:fillRect/>
          </a:stretch>
        </p:blipFill>
        <p:spPr>
          <a:xfrm>
            <a:off x="9453549" y="2665217"/>
            <a:ext cx="2659794" cy="1622040"/>
          </a:xfrm>
          <a:prstGeom prst="rect">
            <a:avLst/>
          </a:prstGeom>
          <a:ln w="12700">
            <a:miter lim="400000"/>
          </a:ln>
        </p:spPr>
      </p:pic>
      <p:pic>
        <p:nvPicPr>
          <p:cNvPr id="15" name="Screen Shot 2016-04-20 at 2.42.46 PM.png" descr="Screen Shot 2016-04-20 at 2.42.46 PM.png">
            <a:extLst>
              <a:ext uri="{FF2B5EF4-FFF2-40B4-BE49-F238E27FC236}">
                <a16:creationId xmlns:a16="http://schemas.microsoft.com/office/drawing/2014/main" id="{38F7A0F2-DD01-4D67-8977-488D76ED6D94}"/>
              </a:ext>
            </a:extLst>
          </p:cNvPr>
          <p:cNvPicPr>
            <a:picLocks noChangeAspect="1"/>
          </p:cNvPicPr>
          <p:nvPr/>
        </p:nvPicPr>
        <p:blipFill>
          <a:blip r:embed="rId8"/>
          <a:stretch>
            <a:fillRect/>
          </a:stretch>
        </p:blipFill>
        <p:spPr>
          <a:xfrm>
            <a:off x="5231320" y="4308511"/>
            <a:ext cx="2659795" cy="1622040"/>
          </a:xfrm>
          <a:prstGeom prst="rect">
            <a:avLst/>
          </a:prstGeom>
          <a:ln w="12700">
            <a:miter lim="400000"/>
          </a:ln>
        </p:spPr>
      </p:pic>
      <p:pic>
        <p:nvPicPr>
          <p:cNvPr id="16" name="Screen Shot 2016-04-20 at 2.42.59 PM.png" descr="Screen Shot 2016-04-20 at 2.42.59 PM.png">
            <a:extLst>
              <a:ext uri="{FF2B5EF4-FFF2-40B4-BE49-F238E27FC236}">
                <a16:creationId xmlns:a16="http://schemas.microsoft.com/office/drawing/2014/main" id="{3C50B10B-2671-4319-A425-96185E1D5FC6}"/>
              </a:ext>
            </a:extLst>
          </p:cNvPr>
          <p:cNvPicPr>
            <a:picLocks noChangeAspect="1"/>
          </p:cNvPicPr>
          <p:nvPr/>
        </p:nvPicPr>
        <p:blipFill>
          <a:blip r:embed="rId9"/>
          <a:stretch>
            <a:fillRect/>
          </a:stretch>
        </p:blipFill>
        <p:spPr>
          <a:xfrm>
            <a:off x="7892712" y="4315407"/>
            <a:ext cx="2659795" cy="1608248"/>
          </a:xfrm>
          <a:prstGeom prst="rect">
            <a:avLst/>
          </a:prstGeom>
          <a:ln w="12700">
            <a:miter lim="400000"/>
          </a:ln>
        </p:spPr>
      </p:pic>
    </p:spTree>
    <p:extLst>
      <p:ext uri="{BB962C8B-B14F-4D97-AF65-F5344CB8AC3E}">
        <p14:creationId xmlns:p14="http://schemas.microsoft.com/office/powerpoint/2010/main" val="2242350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70639E-9235-4437-9466-B516C1F5B75A}"/>
              </a:ext>
            </a:extLst>
          </p:cNvPr>
          <p:cNvSpPr>
            <a:spLocks noGrp="1"/>
          </p:cNvSpPr>
          <p:nvPr>
            <p:ph idx="1"/>
          </p:nvPr>
        </p:nvSpPr>
        <p:spPr>
          <a:xfrm>
            <a:off x="386706" y="1384183"/>
            <a:ext cx="11584383" cy="2114026"/>
          </a:xfrm>
        </p:spPr>
        <p:txBody>
          <a:bodyPr/>
          <a:lstStyle/>
          <a:p>
            <a:r>
              <a:rPr lang="en-US" dirty="0"/>
              <a:t>In addition to the cross-sections shows in </a:t>
            </a:r>
            <a:r>
              <a:rPr lang="en-US" dirty="0">
                <a:hlinkClick r:id="rId2" action="ppaction://hlinksldjump"/>
              </a:rPr>
              <a:t>Sec. 2.2.0</a:t>
            </a:r>
            <a:r>
              <a:rPr lang="en-US" dirty="0"/>
              <a:t>, the following box beam was analyzed using the following laminates for the cross-section walls:</a:t>
            </a:r>
          </a:p>
        </p:txBody>
      </p:sp>
      <p:sp>
        <p:nvSpPr>
          <p:cNvPr id="3" name="Title 2">
            <a:extLst>
              <a:ext uri="{FF2B5EF4-FFF2-40B4-BE49-F238E27FC236}">
                <a16:creationId xmlns:a16="http://schemas.microsoft.com/office/drawing/2014/main" id="{3CCBADF0-18BD-4C9F-9027-DE3FA3122B2A}"/>
              </a:ext>
            </a:extLst>
          </p:cNvPr>
          <p:cNvSpPr>
            <a:spLocks noGrp="1"/>
          </p:cNvSpPr>
          <p:nvPr>
            <p:ph type="title"/>
          </p:nvPr>
        </p:nvSpPr>
        <p:spPr>
          <a:xfrm>
            <a:off x="1722539" y="183222"/>
            <a:ext cx="8973424" cy="545881"/>
          </a:xfrm>
        </p:spPr>
        <p:txBody>
          <a:bodyPr>
            <a:normAutofit fontScale="90000"/>
          </a:bodyPr>
          <a:lstStyle/>
          <a:p>
            <a:r>
              <a:rPr lang="en-US" dirty="0"/>
              <a:t>2.2.2 – Cross-Sectional Stiffness Verification</a:t>
            </a:r>
          </a:p>
        </p:txBody>
      </p:sp>
      <p:sp>
        <p:nvSpPr>
          <p:cNvPr id="4" name="Rectangle 3">
            <a:extLst>
              <a:ext uri="{FF2B5EF4-FFF2-40B4-BE49-F238E27FC236}">
                <a16:creationId xmlns:a16="http://schemas.microsoft.com/office/drawing/2014/main" id="{0F66C712-73C0-4C26-80F9-7DA91C590F26}"/>
              </a:ext>
            </a:extLst>
          </p:cNvPr>
          <p:cNvSpPr/>
          <p:nvPr/>
        </p:nvSpPr>
        <p:spPr>
          <a:xfrm>
            <a:off x="179614" y="183222"/>
            <a:ext cx="1431072" cy="545881"/>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Verification</a:t>
            </a:r>
          </a:p>
        </p:txBody>
      </p:sp>
      <p:grpSp>
        <p:nvGrpSpPr>
          <p:cNvPr id="8" name="Group">
            <a:extLst>
              <a:ext uri="{FF2B5EF4-FFF2-40B4-BE49-F238E27FC236}">
                <a16:creationId xmlns:a16="http://schemas.microsoft.com/office/drawing/2014/main" id="{E07A5241-BA8C-4AC3-95C1-7A3E81CB5316}"/>
              </a:ext>
            </a:extLst>
          </p:cNvPr>
          <p:cNvGrpSpPr/>
          <p:nvPr/>
        </p:nvGrpSpPr>
        <p:grpSpPr>
          <a:xfrm>
            <a:off x="426250" y="3577036"/>
            <a:ext cx="11339500" cy="2792104"/>
            <a:chOff x="0" y="0"/>
            <a:chExt cx="23367999" cy="5753859"/>
          </a:xfrm>
        </p:grpSpPr>
        <p:sp>
          <p:nvSpPr>
            <p:cNvPr id="12" name="Rectangle">
              <a:extLst>
                <a:ext uri="{FF2B5EF4-FFF2-40B4-BE49-F238E27FC236}">
                  <a16:creationId xmlns:a16="http://schemas.microsoft.com/office/drawing/2014/main" id="{32D5EB12-39C2-4FD7-8D30-7D48DA3BFC29}"/>
                </a:ext>
              </a:extLst>
            </p:cNvPr>
            <p:cNvSpPr/>
            <p:nvPr/>
          </p:nvSpPr>
          <p:spPr>
            <a:xfrm>
              <a:off x="9465185" y="0"/>
              <a:ext cx="13902815" cy="2812166"/>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4200">
                  <a:solidFill>
                    <a:srgbClr val="DEDEDE"/>
                  </a:solidFill>
                  <a:latin typeface="Helvetica Neue"/>
                  <a:ea typeface="Helvetica Neue"/>
                  <a:cs typeface="Helvetica Neue"/>
                  <a:sym typeface="Helvetica Neue"/>
                </a:defRPr>
              </a:pPr>
              <a:endParaRPr/>
            </a:p>
          </p:txBody>
        </p:sp>
        <p:pic>
          <p:nvPicPr>
            <p:cNvPr id="13" name="CrossSectionBoxBeamGeom.png" descr="CrossSectionBoxBeamGeom.png">
              <a:extLst>
                <a:ext uri="{FF2B5EF4-FFF2-40B4-BE49-F238E27FC236}">
                  <a16:creationId xmlns:a16="http://schemas.microsoft.com/office/drawing/2014/main" id="{2827417C-042F-4C3F-8979-D5A796C050A9}"/>
                </a:ext>
              </a:extLst>
            </p:cNvPr>
            <p:cNvPicPr>
              <a:picLocks noChangeAspect="1"/>
            </p:cNvPicPr>
            <p:nvPr/>
          </p:nvPicPr>
          <p:blipFill>
            <a:blip r:embed="rId3"/>
            <a:stretch>
              <a:fillRect/>
            </a:stretch>
          </p:blipFill>
          <p:spPr>
            <a:xfrm>
              <a:off x="0" y="309"/>
              <a:ext cx="9502741" cy="5752171"/>
            </a:xfrm>
            <a:prstGeom prst="rect">
              <a:avLst/>
            </a:prstGeom>
            <a:ln w="12700" cap="flat">
              <a:noFill/>
              <a:miter lim="400000"/>
            </a:ln>
            <a:effectLst/>
          </p:spPr>
        </p:pic>
        <p:pic>
          <p:nvPicPr>
            <p:cNvPr id="14" name="Screen Shot 2016-04-20 at 12.12.18 AM.png" descr="Screen Shot 2016-04-20 at 12.12.18 AM.png">
              <a:extLst>
                <a:ext uri="{FF2B5EF4-FFF2-40B4-BE49-F238E27FC236}">
                  <a16:creationId xmlns:a16="http://schemas.microsoft.com/office/drawing/2014/main" id="{F858447D-39DB-473B-A3FF-AB94A5D7F82A}"/>
                </a:ext>
              </a:extLst>
            </p:cNvPr>
            <p:cNvPicPr>
              <a:picLocks noChangeAspect="1"/>
            </p:cNvPicPr>
            <p:nvPr/>
          </p:nvPicPr>
          <p:blipFill>
            <a:blip r:embed="rId4"/>
            <a:stretch>
              <a:fillRect/>
            </a:stretch>
          </p:blipFill>
          <p:spPr>
            <a:xfrm>
              <a:off x="9507362" y="248"/>
              <a:ext cx="13708319" cy="2045622"/>
            </a:xfrm>
            <a:prstGeom prst="rect">
              <a:avLst/>
            </a:prstGeom>
            <a:ln w="12700" cap="flat">
              <a:noFill/>
              <a:miter lim="400000"/>
            </a:ln>
            <a:effectLst/>
          </p:spPr>
        </p:pic>
        <p:pic>
          <p:nvPicPr>
            <p:cNvPr id="15" name="Screen Shot 2016-04-20 at 12.12.27 AM.png" descr="Screen Shot 2016-04-20 at 12.12.27 AM.png">
              <a:extLst>
                <a:ext uri="{FF2B5EF4-FFF2-40B4-BE49-F238E27FC236}">
                  <a16:creationId xmlns:a16="http://schemas.microsoft.com/office/drawing/2014/main" id="{1691BF1A-E5A6-4183-B98D-EA48DF9E8581}"/>
                </a:ext>
              </a:extLst>
            </p:cNvPr>
            <p:cNvPicPr>
              <a:picLocks noChangeAspect="1"/>
            </p:cNvPicPr>
            <p:nvPr/>
          </p:nvPicPr>
          <p:blipFill>
            <a:blip r:embed="rId5"/>
            <a:stretch>
              <a:fillRect/>
            </a:stretch>
          </p:blipFill>
          <p:spPr>
            <a:xfrm>
              <a:off x="9494100" y="2757162"/>
              <a:ext cx="13869672" cy="2996698"/>
            </a:xfrm>
            <a:prstGeom prst="rect">
              <a:avLst/>
            </a:prstGeom>
            <a:ln w="12700" cap="flat">
              <a:noFill/>
              <a:miter lim="400000"/>
            </a:ln>
            <a:effectLst/>
          </p:spPr>
        </p:pic>
      </p:grpSp>
    </p:spTree>
    <p:extLst>
      <p:ext uri="{BB962C8B-B14F-4D97-AF65-F5344CB8AC3E}">
        <p14:creationId xmlns:p14="http://schemas.microsoft.com/office/powerpoint/2010/main" val="3174867177"/>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TM10001115[[fn=Parcel]]</Template>
  <TotalTime>5067</TotalTime>
  <Words>6065</Words>
  <Application>Microsoft Office PowerPoint</Application>
  <PresentationFormat>Widescreen</PresentationFormat>
  <Paragraphs>547</Paragraphs>
  <Slides>43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Calibri</vt:lpstr>
      <vt:lpstr>Cambria Math</vt:lpstr>
      <vt:lpstr>Gill Sans MT</vt:lpstr>
      <vt:lpstr>Helvetica Light</vt:lpstr>
      <vt:lpstr>Helvetica Neue</vt:lpstr>
      <vt:lpstr>Parcel</vt:lpstr>
      <vt:lpstr>AeroCombat documentation</vt:lpstr>
      <vt:lpstr>1.0 – introduction</vt:lpstr>
      <vt:lpstr>1.1 – installation</vt:lpstr>
      <vt:lpstr>2.1.0 – Cross-sectional analysis</vt:lpstr>
      <vt:lpstr>2.1.1 – local VS global behavior</vt:lpstr>
      <vt:lpstr>2.1.2 – Cross-Section Equilibrium Equations</vt:lpstr>
      <vt:lpstr>2.2.0 – Cross-Sectional Stiffness Verification</vt:lpstr>
      <vt:lpstr>2.2.1 – Cross-Sectional Stiffness Verification</vt:lpstr>
      <vt:lpstr>2.2.2 – Cross-Sectional Stiffness Verification</vt:lpstr>
      <vt:lpstr>2.2.2 – Cross-Sectional Stiffness Verification</vt:lpstr>
      <vt:lpstr>2.2.3 – Cross-Sectional Stiffness Verification</vt:lpstr>
      <vt:lpstr>2.2.4 – Cross-Sectional Stiffness Verification</vt:lpstr>
      <vt:lpstr>2.2.5 – Cross-Sectional Stiffness Verification</vt:lpstr>
      <vt:lpstr>2.2.6 – Cross-Sectional Stiffness Verification</vt:lpstr>
      <vt:lpstr>2.3.0 – AeroComBAT cross-sectional Analysis</vt:lpstr>
      <vt:lpstr>2.3.1 – AeroComBAT cross-sectional Analysis</vt:lpstr>
      <vt:lpstr>2.3.2 – AeroComBAT cross-sectional Analysis</vt:lpstr>
      <vt:lpstr>2.3.3 – AeroComBAT cross-sectional Analysis</vt:lpstr>
      <vt:lpstr>2.3.4 – AeroComBAT cross-sectional Analysis</vt:lpstr>
      <vt:lpstr>2.3.5 – AeroComBAT cross-sectional Analysis</vt:lpstr>
      <vt:lpstr>2.3.6 – AeroComBAT cross-sectional Analysis</vt:lpstr>
      <vt:lpstr>2.3.7 – AeroComBAT cross-sectional Analysis</vt:lpstr>
      <vt:lpstr>2.3.8 – AeroComBAT cross-sectional Analysis</vt:lpstr>
      <vt:lpstr>2.3.10 – AeroComBAT cross-sectional Analysis</vt:lpstr>
      <vt:lpstr>3.0 – AeroComBAT Future Development</vt:lpstr>
      <vt:lpstr>4.1.0 – AeroComBAT Card Reference Guide</vt:lpstr>
      <vt:lpstr>4.1.1 – AeroComBAT Card Reference Guide</vt:lpstr>
      <vt:lpstr>4.1.2 – AeroComBAT Card Reference Guide</vt:lpstr>
      <vt:lpstr>4.1.3 – AeroComBAT Card Reference Guide</vt:lpstr>
      <vt:lpstr>4.1.4 – AeroComBAT Card Reference Guide</vt:lpstr>
      <vt:lpstr>4.1.5 – AeroComBAT Card Reference Guide</vt:lpstr>
      <vt:lpstr>4.1.5 – AeroComBAT Card Reference Guide</vt:lpstr>
      <vt:lpstr>4.1.6 – AeroComBAT Card Reference Guide</vt:lpstr>
      <vt:lpstr>4.1.7 – AeroComBAT Card Reference Guide</vt:lpstr>
      <vt:lpstr>4.1.8 – AeroComBAT Card Reference Guide</vt:lpstr>
      <vt:lpstr>4.1.9 – AeroComBAT Card Reference Guide</vt:lpstr>
      <vt:lpstr>4.1.10 – AeroComBAT Card Reference Guide</vt:lpstr>
      <vt:lpstr>4.1.11 – AeroComBAT Card Reference Guide</vt:lpstr>
      <vt:lpstr>4.1.12 – AeroComBAT Card Reference Guide</vt:lpstr>
      <vt:lpstr>4.1.13 – AeroComBAT Card Reference Guide</vt:lpstr>
      <vt:lpstr>4.1.14 – AeroComBAT Card Reference Guide</vt:lpstr>
      <vt:lpstr>4.1.15 – AeroComBAT Card Reference Guide</vt:lpstr>
      <vt:lpstr>4.1.16 – AeroComBAT Card Reference Guide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Names</dc:creator>
  <cp:lastModifiedBy>Ben Names</cp:lastModifiedBy>
  <cp:revision>85</cp:revision>
  <dcterms:created xsi:type="dcterms:W3CDTF">2021-01-11T16:01:25Z</dcterms:created>
  <dcterms:modified xsi:type="dcterms:W3CDTF">2021-03-19T14:08:37Z</dcterms:modified>
</cp:coreProperties>
</file>